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26" r:id="rId6"/>
    <p:sldId id="258" r:id="rId7"/>
    <p:sldId id="259" r:id="rId8"/>
    <p:sldId id="260" r:id="rId9"/>
    <p:sldId id="514" r:id="rId10"/>
    <p:sldId id="515" r:id="rId11"/>
    <p:sldId id="516" r:id="rId12"/>
    <p:sldId id="261" r:id="rId13"/>
    <p:sldId id="517" r:id="rId14"/>
    <p:sldId id="518" r:id="rId15"/>
    <p:sldId id="595" r:id="rId16"/>
    <p:sldId id="1195" r:id="rId17"/>
    <p:sldId id="591" r:id="rId18"/>
    <p:sldId id="592" r:id="rId19"/>
    <p:sldId id="594" r:id="rId20"/>
    <p:sldId id="671" r:id="rId21"/>
    <p:sldId id="593" r:id="rId22"/>
    <p:sldId id="672" r:id="rId23"/>
    <p:sldId id="680" r:id="rId24"/>
    <p:sldId id="681" r:id="rId25"/>
    <p:sldId id="673" r:id="rId26"/>
    <p:sldId id="264" r:id="rId27"/>
    <p:sldId id="1192" r:id="rId28"/>
    <p:sldId id="675" r:id="rId29"/>
    <p:sldId id="677" r:id="rId30"/>
    <p:sldId id="682" r:id="rId31"/>
    <p:sldId id="267" r:id="rId32"/>
    <p:sldId id="683" r:id="rId33"/>
    <p:sldId id="684" r:id="rId34"/>
    <p:sldId id="396" r:id="rId35"/>
    <p:sldId id="1193" r:id="rId36"/>
    <p:sldId id="270" r:id="rId37"/>
    <p:sldId id="685" r:id="rId38"/>
    <p:sldId id="1191" r:id="rId39"/>
    <p:sldId id="397" r:id="rId40"/>
    <p:sldId id="1194" r:id="rId41"/>
    <p:sldId id="689" r:id="rId42"/>
    <p:sldId id="690" r:id="rId43"/>
    <p:sldId id="1056" r:id="rId44"/>
    <p:sldId id="1196" r:id="rId45"/>
    <p:sldId id="273" r:id="rId46"/>
    <p:sldId id="274" r:id="rId47"/>
    <p:sldId id="331" r:id="rId48"/>
    <p:sldId id="398" r:id="rId49"/>
    <p:sldId id="691" r:id="rId50"/>
    <p:sldId id="334" r:id="rId51"/>
    <p:sldId id="692" r:id="rId52"/>
    <p:sldId id="1055" r:id="rId53"/>
    <p:sldId id="763" r:id="rId54"/>
    <p:sldId id="276" r:id="rId55"/>
    <p:sldId id="460" r:id="rId56"/>
    <p:sldId id="1058" r:id="rId57"/>
    <p:sldId id="1057" r:id="rId58"/>
    <p:sldId id="329" r:id="rId59"/>
    <p:sldId id="280" r:id="rId60"/>
    <p:sldId id="694" r:id="rId61"/>
    <p:sldId id="693" r:id="rId62"/>
    <p:sldId id="892" r:id="rId63"/>
    <p:sldId id="462" r:id="rId64"/>
    <p:sldId id="764" r:id="rId65"/>
    <p:sldId id="765" r:id="rId66"/>
    <p:sldId id="766" r:id="rId67"/>
    <p:sldId id="282" r:id="rId68"/>
    <p:sldId id="283" r:id="rId69"/>
    <p:sldId id="337" r:id="rId70"/>
    <p:sldId id="405" r:id="rId71"/>
    <p:sldId id="767" r:id="rId72"/>
    <p:sldId id="769" r:id="rId73"/>
    <p:sldId id="770" r:id="rId74"/>
    <p:sldId id="771" r:id="rId75"/>
    <p:sldId id="772" r:id="rId76"/>
    <p:sldId id="400" r:id="rId77"/>
    <p:sldId id="401" r:id="rId78"/>
    <p:sldId id="773" r:id="rId79"/>
    <p:sldId id="774" r:id="rId80"/>
    <p:sldId id="779" r:id="rId81"/>
    <p:sldId id="780" r:id="rId82"/>
    <p:sldId id="781" r:id="rId83"/>
    <p:sldId id="782" r:id="rId84"/>
    <p:sldId id="783" r:id="rId85"/>
    <p:sldId id="784" r:id="rId86"/>
    <p:sldId id="785" r:id="rId87"/>
    <p:sldId id="463" r:id="rId88"/>
    <p:sldId id="358" r:id="rId89"/>
    <p:sldId id="359" r:id="rId90"/>
    <p:sldId id="360" r:id="rId91"/>
    <p:sldId id="361" r:id="rId92"/>
    <p:sldId id="362" r:id="rId93"/>
    <p:sldId id="406" r:id="rId94"/>
    <p:sldId id="407" r:id="rId95"/>
    <p:sldId id="286" r:id="rId96"/>
    <p:sldId id="786" r:id="rId97"/>
    <p:sldId id="787" r:id="rId98"/>
    <p:sldId id="788" r:id="rId99"/>
    <p:sldId id="789" r:id="rId100"/>
    <p:sldId id="791" r:id="rId101"/>
    <p:sldId id="287" r:id="rId102"/>
    <p:sldId id="288" r:id="rId103"/>
    <p:sldId id="289" r:id="rId104"/>
    <p:sldId id="290" r:id="rId105"/>
    <p:sldId id="792" r:id="rId106"/>
    <p:sldId id="793" r:id="rId107"/>
    <p:sldId id="804" r:id="rId108"/>
    <p:sldId id="809" r:id="rId109"/>
    <p:sldId id="817" r:id="rId110"/>
    <p:sldId id="815" r:id="rId111"/>
    <p:sldId id="292" r:id="rId112"/>
    <p:sldId id="293" r:id="rId113"/>
    <p:sldId id="832" r:id="rId114"/>
    <p:sldId id="295" r:id="rId115"/>
    <p:sldId id="1009" r:id="rId116"/>
    <p:sldId id="1010" r:id="rId117"/>
    <p:sldId id="298" r:id="rId118"/>
    <p:sldId id="299" r:id="rId119"/>
    <p:sldId id="300" r:id="rId120"/>
    <p:sldId id="303" r:id="rId121"/>
    <p:sldId id="306" r:id="rId122"/>
    <p:sldId id="307" r:id="rId123"/>
    <p:sldId id="308" r:id="rId124"/>
    <p:sldId id="408" r:id="rId125"/>
    <p:sldId id="309" r:id="rId126"/>
    <p:sldId id="310" r:id="rId127"/>
    <p:sldId id="313" r:id="rId128"/>
    <p:sldId id="841" r:id="rId129"/>
    <p:sldId id="315" r:id="rId130"/>
    <p:sldId id="317" r:id="rId131"/>
    <p:sldId id="318" r:id="rId132"/>
    <p:sldId id="319" r:id="rId133"/>
    <p:sldId id="320" r:id="rId134"/>
    <p:sldId id="321" r:id="rId135"/>
    <p:sldId id="322" r:id="rId136"/>
    <p:sldId id="1186" r:id="rId137"/>
    <p:sldId id="842" r:id="rId138"/>
    <p:sldId id="843" r:id="rId139"/>
    <p:sldId id="324" r:id="rId140"/>
    <p:sldId id="301" r:id="rId141"/>
  </p:sldIdLst>
  <p:sldSz cx="9144000" cy="5143500" type="screen16x9"/>
  <p:notesSz cx="6858000" cy="9144000"/>
  <p:embeddedFontLst>
    <p:embeddedFont>
      <p:font typeface="Work Sans"/>
      <p:regular r:id="rId145"/>
      <p:bold r:id="rId146"/>
      <p:italic r:id="rId147"/>
      <p:boldItalic r:id="rId148"/>
    </p:embeddedFont>
    <p:embeddedFont>
      <p:font typeface="Arial Black" panose="020B0A04020102020204" pitchFamily="34" charset="0"/>
      <p:bold r:id="rId1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370" y="72"/>
      </p:cViewPr>
      <p:guideLst>
        <p:guide orient="horz" pos="1648"/>
        <p:guide pos="28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9" Type="http://schemas.openxmlformats.org/officeDocument/2006/relationships/font" Target="fonts/font5.fntdata"/><Relationship Id="rId148" Type="http://schemas.openxmlformats.org/officeDocument/2006/relationships/font" Target="fonts/font4.fntdata"/><Relationship Id="rId147" Type="http://schemas.openxmlformats.org/officeDocument/2006/relationships/font" Target="fonts/font3.fntdata"/><Relationship Id="rId146" Type="http://schemas.openxmlformats.org/officeDocument/2006/relationships/font" Target="fonts/font2.fntdata"/><Relationship Id="rId145" Type="http://schemas.openxmlformats.org/officeDocument/2006/relationships/font" Target="fonts/font1.fntdata"/><Relationship Id="rId144" Type="http://schemas.openxmlformats.org/officeDocument/2006/relationships/tableStyles" Target="tableStyles.xml"/><Relationship Id="rId143" Type="http://schemas.openxmlformats.org/officeDocument/2006/relationships/viewProps" Target="viewProps.xml"/><Relationship Id="rId142" Type="http://schemas.openxmlformats.org/officeDocument/2006/relationships/presProps" Target="presProps.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23F57AF-FEC2-4AEA-8FBC-DDDB1AC1C8A7}" type="doc">
      <dgm:prSet loTypeId="urn:microsoft.com/office/officeart/2005/8/layout/hierarchy1#1" loCatId="hierarchy" qsTypeId="urn:microsoft.com/office/officeart/2005/8/quickstyle/simple1#1" qsCatId="simple" csTypeId="urn:microsoft.com/office/officeart/2005/8/colors/accent1_2#1" csCatId="accent1" phldr="1"/>
      <dgm:spPr/>
      <dgm:t>
        <a:bodyPr/>
        <a:lstStyle/>
        <a:p>
          <a:endParaRPr lang="en-US"/>
        </a:p>
      </dgm:t>
    </dgm:pt>
    <dgm:pt modelId="{2B2E0444-CA68-41A7-BA36-0B79BE6A4578}">
      <dgm:prSet phldrT="[Text]" custT="1"/>
      <dgm:spPr/>
      <dgm:t>
        <a:bodyPr/>
        <a:lstStyle/>
        <a:p>
          <a:r>
            <a:rPr lang="en-US" sz="1800" b="1" dirty="0"/>
            <a:t>HYPOYHESIS TEST</a:t>
          </a:r>
        </a:p>
      </dgm:t>
    </dgm:pt>
    <dgm:pt modelId="{6C227EF0-8108-4206-820B-AD217138E4D4}" cxnId="{1FA106E2-BCC1-4892-A185-A6D7A1EF00DE}" type="parTrans">
      <dgm:prSet/>
      <dgm:spPr/>
      <dgm:t>
        <a:bodyPr/>
        <a:lstStyle/>
        <a:p>
          <a:endParaRPr lang="en-US"/>
        </a:p>
      </dgm:t>
    </dgm:pt>
    <dgm:pt modelId="{96E6A446-9CE8-4D1C-9516-BDB2D2E8AD1D}" cxnId="{1FA106E2-BCC1-4892-A185-A6D7A1EF00DE}" type="sibTrans">
      <dgm:prSet/>
      <dgm:spPr/>
      <dgm:t>
        <a:bodyPr/>
        <a:lstStyle/>
        <a:p>
          <a:endParaRPr lang="en-US"/>
        </a:p>
      </dgm:t>
    </dgm:pt>
    <dgm:pt modelId="{6EBB2106-B0EB-438C-9DC9-4F4E46A450CB}">
      <dgm:prSet phldrT="[Text]" phldr="0" custT="0"/>
      <dgm:spPr/>
      <dgm:t>
        <a:bodyPr vert="horz" wrap="square"/>
        <a:lstStyle/>
        <a:p>
          <a:pPr>
            <a:lnSpc>
              <a:spcPct val="100000"/>
            </a:lnSpc>
            <a:spcBef>
              <a:spcPct val="0"/>
            </a:spcBef>
            <a:spcAft>
              <a:spcPct val="35000"/>
            </a:spcAft>
          </a:pPr>
          <a:r>
            <a:rPr lang="en-IN" altLang="en-US" dirty="0"/>
            <a:t>Decision: </a:t>
          </a:r>
          <a:r>
            <a:rPr lang="en-US" dirty="0"/>
            <a:t>REJECT NULL HYPOTHESIS</a:t>
          </a:r>
        </a:p>
      </dgm:t>
    </dgm:pt>
    <dgm:pt modelId="{87B860A6-CD22-4F9F-93DE-581B07D0C792}" cxnId="{A5C14491-F134-48F0-B828-DA2086AE4620}" type="parTrans">
      <dgm:prSet/>
      <dgm:spPr/>
      <dgm:t>
        <a:bodyPr/>
        <a:lstStyle/>
        <a:p>
          <a:endParaRPr lang="en-US"/>
        </a:p>
      </dgm:t>
    </dgm:pt>
    <dgm:pt modelId="{3A308200-7411-4B45-B46A-CFFC313CB0E4}" cxnId="{A5C14491-F134-48F0-B828-DA2086AE4620}" type="sibTrans">
      <dgm:prSet/>
      <dgm:spPr/>
      <dgm:t>
        <a:bodyPr/>
        <a:lstStyle/>
        <a:p>
          <a:endParaRPr lang="en-US"/>
        </a:p>
      </dgm:t>
    </dgm:pt>
    <dgm:pt modelId="{625A4565-9C42-42A8-86F7-EC87D14AACEC}">
      <dgm:prSet phldrT="[Text]" phldr="0" custT="1"/>
      <dgm:spPr/>
      <dgm:t>
        <a:bodyPr vert="horz" wrap="square"/>
        <a:lstStyle/>
        <a:p>
          <a:pPr>
            <a:lnSpc>
              <a:spcPct val="100000"/>
            </a:lnSpc>
            <a:spcBef>
              <a:spcPct val="0"/>
            </a:spcBef>
            <a:spcAft>
              <a:spcPct val="35000"/>
            </a:spcAft>
          </a:pPr>
          <a:r>
            <a:rPr lang="en-IN" altLang="en-US" sz="1400" dirty="0"/>
            <a:t>Conclusion: There is enough evidence to support the claim </a:t>
          </a:r>
          <a:r>
            <a:rPr lang="en-US" sz="1400" dirty="0"/>
            <a:t> </a:t>
          </a:r>
        </a:p>
      </dgm:t>
    </dgm:pt>
    <dgm:pt modelId="{D06FF020-FDE5-4E12-B1CA-8D595379BD2F}" cxnId="{7D7D3110-E690-4A36-A2A9-C9059BA0D3BD}" type="parTrans">
      <dgm:prSet/>
      <dgm:spPr/>
      <dgm:t>
        <a:bodyPr/>
        <a:lstStyle/>
        <a:p>
          <a:endParaRPr lang="en-US"/>
        </a:p>
      </dgm:t>
    </dgm:pt>
    <dgm:pt modelId="{B63E36CA-F045-47E7-99F9-67C83330A9B7}" cxnId="{7D7D3110-E690-4A36-A2A9-C9059BA0D3BD}" type="sibTrans">
      <dgm:prSet/>
      <dgm:spPr/>
      <dgm:t>
        <a:bodyPr/>
        <a:lstStyle/>
        <a:p>
          <a:endParaRPr lang="en-US"/>
        </a:p>
      </dgm:t>
    </dgm:pt>
    <dgm:pt modelId="{6091A4C9-0081-4C06-ADA5-2993001A1523}">
      <dgm:prSet phldrT="[Text]" phldr="0" custT="0"/>
      <dgm:spPr/>
      <dgm:t>
        <a:bodyPr vert="horz" wrap="square"/>
        <a:lstStyle/>
        <a:p>
          <a:pPr>
            <a:lnSpc>
              <a:spcPct val="100000"/>
            </a:lnSpc>
            <a:spcBef>
              <a:spcPct val="0"/>
            </a:spcBef>
            <a:spcAft>
              <a:spcPct val="35000"/>
            </a:spcAft>
          </a:pPr>
          <a:r>
            <a:rPr lang="en-IN" altLang="en-US" dirty="0"/>
            <a:t>Decision:</a:t>
          </a:r>
        </a:p>
        <a:p>
          <a:pPr>
            <a:lnSpc>
              <a:spcPct val="100000"/>
            </a:lnSpc>
            <a:spcBef>
              <a:spcPct val="0"/>
            </a:spcBef>
            <a:spcAft>
              <a:spcPct val="35000"/>
            </a:spcAft>
          </a:pPr>
          <a:r>
            <a:rPr lang="en-US" dirty="0"/>
            <a:t>NOT REJECT NULL HYPOTHESIS</a:t>
          </a:r>
        </a:p>
      </dgm:t>
    </dgm:pt>
    <dgm:pt modelId="{9FE1D23D-61AB-420F-B949-D856EE3C1707}" cxnId="{F41E7141-973D-4EE2-A30C-006067ECAD29}" type="parTrans">
      <dgm:prSet/>
      <dgm:spPr/>
      <dgm:t>
        <a:bodyPr/>
        <a:lstStyle/>
        <a:p>
          <a:endParaRPr lang="en-US"/>
        </a:p>
      </dgm:t>
    </dgm:pt>
    <dgm:pt modelId="{1387DB6A-B876-43EA-8580-2999982F5114}" cxnId="{F41E7141-973D-4EE2-A30C-006067ECAD29}" type="sibTrans">
      <dgm:prSet/>
      <dgm:spPr/>
      <dgm:t>
        <a:bodyPr/>
        <a:lstStyle/>
        <a:p>
          <a:endParaRPr lang="en-US"/>
        </a:p>
      </dgm:t>
    </dgm:pt>
    <dgm:pt modelId="{78CF5A25-69A7-4041-B72D-879D215F33F2}">
      <dgm:prSet phldr="0" custT="1"/>
      <dgm:spPr/>
      <dgm:t>
        <a:bodyPr vert="horz" wrap="square"/>
        <a:lstStyle/>
        <a:p>
          <a:pPr>
            <a:lnSpc>
              <a:spcPct val="100000"/>
            </a:lnSpc>
            <a:spcBef>
              <a:spcPct val="0"/>
            </a:spcBef>
            <a:spcAft>
              <a:spcPct val="35000"/>
            </a:spcAft>
          </a:pPr>
          <a:r>
            <a:rPr lang="en-IN" altLang="en-US" sz="1400" dirty="0"/>
            <a:t>Conclusion: Thereis not enough evidence to support the claim</a:t>
          </a:r>
          <a:r>
            <a:rPr lang="en-US" sz="1400" dirty="0"/>
            <a:t>   </a:t>
          </a:r>
        </a:p>
      </dgm:t>
    </dgm:pt>
    <dgm:pt modelId="{C7B097D1-8335-4296-9302-57DA7F0C098E}" cxnId="{6F0865A0-7394-428D-A7D1-ED20A5BFA8B3}" type="parTrans">
      <dgm:prSet/>
      <dgm:spPr/>
      <dgm:t>
        <a:bodyPr/>
        <a:lstStyle/>
        <a:p>
          <a:endParaRPr lang="en-US"/>
        </a:p>
      </dgm:t>
    </dgm:pt>
    <dgm:pt modelId="{BE229107-CA9D-4F5C-9DAE-E92FF1FEB1D7}" cxnId="{6F0865A0-7394-428D-A7D1-ED20A5BFA8B3}" type="sibTrans">
      <dgm:prSet/>
      <dgm:spPr/>
      <dgm:t>
        <a:bodyPr/>
        <a:lstStyle/>
        <a:p>
          <a:endParaRPr lang="en-US"/>
        </a:p>
      </dgm:t>
    </dgm:pt>
    <dgm:pt modelId="{FF2CE583-9B1E-439E-A338-7B06520F52D0}" type="pres">
      <dgm:prSet presAssocID="{A23F57AF-FEC2-4AEA-8FBC-DDDB1AC1C8A7}" presName="hierChild1" presStyleCnt="0">
        <dgm:presLayoutVars>
          <dgm:chPref val="1"/>
          <dgm:dir/>
          <dgm:animOne val="branch"/>
          <dgm:animLvl val="lvl"/>
          <dgm:resizeHandles/>
        </dgm:presLayoutVars>
      </dgm:prSet>
      <dgm:spPr/>
    </dgm:pt>
    <dgm:pt modelId="{47F65AA2-04FC-40DB-88A7-007DBBBB4089}" type="pres">
      <dgm:prSet presAssocID="{2B2E0444-CA68-41A7-BA36-0B79BE6A4578}" presName="hierRoot1" presStyleCnt="0"/>
      <dgm:spPr/>
    </dgm:pt>
    <dgm:pt modelId="{DAB5E345-E35E-49BD-BF93-C84570EA6C6F}" type="pres">
      <dgm:prSet presAssocID="{2B2E0444-CA68-41A7-BA36-0B79BE6A4578}" presName="composite" presStyleCnt="0"/>
      <dgm:spPr/>
    </dgm:pt>
    <dgm:pt modelId="{C2FE4FA6-ECFA-44B1-A5DE-F752CD5DF630}" type="pres">
      <dgm:prSet presAssocID="{2B2E0444-CA68-41A7-BA36-0B79BE6A4578}" presName="background" presStyleLbl="node0" presStyleIdx="0" presStyleCnt="1"/>
      <dgm:spPr/>
    </dgm:pt>
    <dgm:pt modelId="{54CE55EA-BCFB-467E-9518-6A430D33D59D}" type="pres">
      <dgm:prSet presAssocID="{2B2E0444-CA68-41A7-BA36-0B79BE6A4578}" presName="text" presStyleLbl="fgAcc0" presStyleIdx="0" presStyleCnt="1" custScaleX="161606">
        <dgm:presLayoutVars>
          <dgm:chPref val="3"/>
        </dgm:presLayoutVars>
      </dgm:prSet>
      <dgm:spPr/>
    </dgm:pt>
    <dgm:pt modelId="{AAF6B46D-0CD4-4C98-BF19-8F4BA50C9C0B}" type="pres">
      <dgm:prSet presAssocID="{2B2E0444-CA68-41A7-BA36-0B79BE6A4578}" presName="hierChild2" presStyleCnt="0"/>
      <dgm:spPr/>
    </dgm:pt>
    <dgm:pt modelId="{3CE33E71-D66E-4B78-A8E5-4CD4B4306C8E}" type="pres">
      <dgm:prSet presAssocID="{87B860A6-CD22-4F9F-93DE-581B07D0C792}" presName="Name10" presStyleLbl="parChTrans1D2" presStyleIdx="0" presStyleCnt="2"/>
      <dgm:spPr/>
    </dgm:pt>
    <dgm:pt modelId="{08B05A62-4EB0-4035-B13B-722C78079B36}" type="pres">
      <dgm:prSet presAssocID="{6EBB2106-B0EB-438C-9DC9-4F4E46A450CB}" presName="hierRoot2" presStyleCnt="0"/>
      <dgm:spPr/>
    </dgm:pt>
    <dgm:pt modelId="{AB79E957-6175-4B55-94A7-CEC68BFDDC47}" type="pres">
      <dgm:prSet presAssocID="{6EBB2106-B0EB-438C-9DC9-4F4E46A450CB}" presName="composite2" presStyleCnt="0"/>
      <dgm:spPr/>
    </dgm:pt>
    <dgm:pt modelId="{49850D4B-4735-45DB-AF41-03489F0C7E66}" type="pres">
      <dgm:prSet presAssocID="{6EBB2106-B0EB-438C-9DC9-4F4E46A450CB}" presName="background2" presStyleLbl="node2" presStyleIdx="0" presStyleCnt="2"/>
      <dgm:spPr/>
    </dgm:pt>
    <dgm:pt modelId="{043E384B-7C31-473D-BEE0-8B299D11795F}" type="pres">
      <dgm:prSet presAssocID="{6EBB2106-B0EB-438C-9DC9-4F4E46A450CB}" presName="text2" presStyleLbl="fgAcc2" presStyleIdx="0" presStyleCnt="2" custLinFactNeighborX="-17822" custLinFactNeighborY="-761">
        <dgm:presLayoutVars>
          <dgm:chPref val="3"/>
        </dgm:presLayoutVars>
      </dgm:prSet>
      <dgm:spPr/>
    </dgm:pt>
    <dgm:pt modelId="{7A913258-1C76-463C-ADCD-7A4680F7DBD2}" type="pres">
      <dgm:prSet presAssocID="{6EBB2106-B0EB-438C-9DC9-4F4E46A450CB}" presName="hierChild3" presStyleCnt="0"/>
      <dgm:spPr/>
    </dgm:pt>
    <dgm:pt modelId="{18A48C60-7801-4B2F-BBDD-F56A4BF3C445}" type="pres">
      <dgm:prSet presAssocID="{D06FF020-FDE5-4E12-B1CA-8D595379BD2F}" presName="Name17" presStyleLbl="parChTrans1D3" presStyleIdx="0" presStyleCnt="2"/>
      <dgm:spPr/>
    </dgm:pt>
    <dgm:pt modelId="{BA8F1293-6EAE-4836-9571-CAAEE1100415}" type="pres">
      <dgm:prSet presAssocID="{625A4565-9C42-42A8-86F7-EC87D14AACEC}" presName="hierRoot3" presStyleCnt="0"/>
      <dgm:spPr/>
    </dgm:pt>
    <dgm:pt modelId="{A7058CB3-4F10-4790-A72C-AD527108B8C5}" type="pres">
      <dgm:prSet presAssocID="{625A4565-9C42-42A8-86F7-EC87D14AACEC}" presName="composite3" presStyleCnt="0"/>
      <dgm:spPr/>
    </dgm:pt>
    <dgm:pt modelId="{F2BED52B-F582-448E-B75E-8BB9CA47CBD4}" type="pres">
      <dgm:prSet presAssocID="{625A4565-9C42-42A8-86F7-EC87D14AACEC}" presName="background3" presStyleLbl="node3" presStyleIdx="0" presStyleCnt="2"/>
      <dgm:spPr/>
    </dgm:pt>
    <dgm:pt modelId="{0A544BAE-ECB9-4865-9782-50C1E178BF63}" type="pres">
      <dgm:prSet presAssocID="{625A4565-9C42-42A8-86F7-EC87D14AACEC}" presName="text3" presStyleLbl="fgAcc3" presStyleIdx="0" presStyleCnt="2" custScaleX="198804" custLinFactNeighborX="-17875">
        <dgm:presLayoutVars>
          <dgm:chPref val="3"/>
        </dgm:presLayoutVars>
      </dgm:prSet>
      <dgm:spPr/>
    </dgm:pt>
    <dgm:pt modelId="{8D3DBFF9-AD81-4161-B9E6-96BADEAAB399}" type="pres">
      <dgm:prSet presAssocID="{625A4565-9C42-42A8-86F7-EC87D14AACEC}" presName="hierChild4" presStyleCnt="0"/>
      <dgm:spPr/>
    </dgm:pt>
    <dgm:pt modelId="{C183C785-37D5-4912-BE3D-1B515C572EBE}" type="pres">
      <dgm:prSet presAssocID="{9FE1D23D-61AB-420F-B949-D856EE3C1707}" presName="Name10" presStyleLbl="parChTrans1D2" presStyleIdx="1" presStyleCnt="2"/>
      <dgm:spPr/>
    </dgm:pt>
    <dgm:pt modelId="{752F1BCF-6AC2-45A8-9072-BD3F9A5A75CC}" type="pres">
      <dgm:prSet presAssocID="{6091A4C9-0081-4C06-ADA5-2993001A1523}" presName="hierRoot2" presStyleCnt="0"/>
      <dgm:spPr/>
    </dgm:pt>
    <dgm:pt modelId="{2EEC3BCA-9DDC-4BE5-8544-3439FE40E9F0}" type="pres">
      <dgm:prSet presAssocID="{6091A4C9-0081-4C06-ADA5-2993001A1523}" presName="composite2" presStyleCnt="0"/>
      <dgm:spPr/>
    </dgm:pt>
    <dgm:pt modelId="{0CD3D5E7-2C79-4466-8FDF-1BFDFDD70CE7}" type="pres">
      <dgm:prSet presAssocID="{6091A4C9-0081-4C06-ADA5-2993001A1523}" presName="background2" presStyleLbl="node2" presStyleIdx="1" presStyleCnt="2"/>
      <dgm:spPr/>
    </dgm:pt>
    <dgm:pt modelId="{86CE8C2A-B8BF-482B-B9DD-BC2B8E359FCD}" type="pres">
      <dgm:prSet presAssocID="{6091A4C9-0081-4C06-ADA5-2993001A1523}" presName="text2" presStyleLbl="fgAcc2" presStyleIdx="1" presStyleCnt="2" custLinFactNeighborX="39432" custLinFactNeighborY="-799">
        <dgm:presLayoutVars>
          <dgm:chPref val="3"/>
        </dgm:presLayoutVars>
      </dgm:prSet>
      <dgm:spPr/>
    </dgm:pt>
    <dgm:pt modelId="{21A36A0F-F813-402C-9F7E-6AEA5FD75263}" type="pres">
      <dgm:prSet presAssocID="{6091A4C9-0081-4C06-ADA5-2993001A1523}" presName="hierChild3" presStyleCnt="0"/>
      <dgm:spPr/>
    </dgm:pt>
    <dgm:pt modelId="{3EFFF1B7-8548-4EA3-8507-953C305DCD41}" type="pres">
      <dgm:prSet presAssocID="{C7B097D1-8335-4296-9302-57DA7F0C098E}" presName="Name17" presStyleLbl="parChTrans1D3" presStyleIdx="1" presStyleCnt="2"/>
      <dgm:spPr/>
    </dgm:pt>
    <dgm:pt modelId="{8F738595-8D5F-4366-9E8E-F0A37946C39F}" type="pres">
      <dgm:prSet presAssocID="{78CF5A25-69A7-4041-B72D-879D215F33F2}" presName="hierRoot3" presStyleCnt="0"/>
      <dgm:spPr/>
    </dgm:pt>
    <dgm:pt modelId="{14619285-4D01-4415-835D-5FD29812E198}" type="pres">
      <dgm:prSet presAssocID="{78CF5A25-69A7-4041-B72D-879D215F33F2}" presName="composite3" presStyleCnt="0"/>
      <dgm:spPr/>
    </dgm:pt>
    <dgm:pt modelId="{B04D1AD8-AF59-455F-A68C-CB1190D46338}" type="pres">
      <dgm:prSet presAssocID="{78CF5A25-69A7-4041-B72D-879D215F33F2}" presName="background3" presStyleLbl="node3" presStyleIdx="1" presStyleCnt="2"/>
      <dgm:spPr/>
    </dgm:pt>
    <dgm:pt modelId="{936B1833-1676-4CEF-B574-BA3E05C3BD05}" type="pres">
      <dgm:prSet presAssocID="{78CF5A25-69A7-4041-B72D-879D215F33F2}" presName="text3" presStyleLbl="fgAcc3" presStyleIdx="1" presStyleCnt="2" custScaleX="217194" custLinFactNeighborX="16156" custLinFactNeighborY="-3030">
        <dgm:presLayoutVars>
          <dgm:chPref val="3"/>
        </dgm:presLayoutVars>
      </dgm:prSet>
      <dgm:spPr/>
    </dgm:pt>
    <dgm:pt modelId="{038A85C5-0C53-4BF3-9FAF-FA7730C296B4}" type="pres">
      <dgm:prSet presAssocID="{78CF5A25-69A7-4041-B72D-879D215F33F2}" presName="hierChild4" presStyleCnt="0"/>
      <dgm:spPr/>
    </dgm:pt>
  </dgm:ptLst>
  <dgm:cxnLst>
    <dgm:cxn modelId="{7D7D3110-E690-4A36-A2A9-C9059BA0D3BD}" srcId="{6EBB2106-B0EB-438C-9DC9-4F4E46A450CB}" destId="{625A4565-9C42-42A8-86F7-EC87D14AACEC}" srcOrd="0" destOrd="0" parTransId="{D06FF020-FDE5-4E12-B1CA-8D595379BD2F}" sibTransId="{B63E36CA-F045-47E7-99F9-67C83330A9B7}"/>
    <dgm:cxn modelId="{E4007A12-C27C-4D68-9B07-1D2415321542}" type="presOf" srcId="{6EBB2106-B0EB-438C-9DC9-4F4E46A450CB}" destId="{043E384B-7C31-473D-BEE0-8B299D11795F}" srcOrd="0" destOrd="0" presId="urn:microsoft.com/office/officeart/2005/8/layout/hierarchy1#1"/>
    <dgm:cxn modelId="{29094713-E3DC-4938-9361-57FAE2BF70C2}" type="presOf" srcId="{C7B097D1-8335-4296-9302-57DA7F0C098E}" destId="{3EFFF1B7-8548-4EA3-8507-953C305DCD41}" srcOrd="0" destOrd="0" presId="urn:microsoft.com/office/officeart/2005/8/layout/hierarchy1#1"/>
    <dgm:cxn modelId="{94615F39-4369-4198-85AA-484831840981}" type="presOf" srcId="{78CF5A25-69A7-4041-B72D-879D215F33F2}" destId="{936B1833-1676-4CEF-B574-BA3E05C3BD05}" srcOrd="0" destOrd="0" presId="urn:microsoft.com/office/officeart/2005/8/layout/hierarchy1#1"/>
    <dgm:cxn modelId="{F41E7141-973D-4EE2-A30C-006067ECAD29}" srcId="{2B2E0444-CA68-41A7-BA36-0B79BE6A4578}" destId="{6091A4C9-0081-4C06-ADA5-2993001A1523}" srcOrd="1" destOrd="0" parTransId="{9FE1D23D-61AB-420F-B949-D856EE3C1707}" sibTransId="{1387DB6A-B876-43EA-8580-2999982F5114}"/>
    <dgm:cxn modelId="{5CC9104B-D9F5-440E-9064-03382D03E866}" type="presOf" srcId="{2B2E0444-CA68-41A7-BA36-0B79BE6A4578}" destId="{54CE55EA-BCFB-467E-9518-6A430D33D59D}" srcOrd="0" destOrd="0" presId="urn:microsoft.com/office/officeart/2005/8/layout/hierarchy1#1"/>
    <dgm:cxn modelId="{3945D253-8F1A-4C96-BF3F-AC08EBA1FBE1}" type="presOf" srcId="{87B860A6-CD22-4F9F-93DE-581B07D0C792}" destId="{3CE33E71-D66E-4B78-A8E5-4CD4B4306C8E}" srcOrd="0" destOrd="0" presId="urn:microsoft.com/office/officeart/2005/8/layout/hierarchy1#1"/>
    <dgm:cxn modelId="{0C900686-7D75-4BDE-BB35-1221FC6A9B98}" type="presOf" srcId="{6091A4C9-0081-4C06-ADA5-2993001A1523}" destId="{86CE8C2A-B8BF-482B-B9DD-BC2B8E359FCD}" srcOrd="0" destOrd="0" presId="urn:microsoft.com/office/officeart/2005/8/layout/hierarchy1#1"/>
    <dgm:cxn modelId="{A5C14491-F134-48F0-B828-DA2086AE4620}" srcId="{2B2E0444-CA68-41A7-BA36-0B79BE6A4578}" destId="{6EBB2106-B0EB-438C-9DC9-4F4E46A450CB}" srcOrd="0" destOrd="0" parTransId="{87B860A6-CD22-4F9F-93DE-581B07D0C792}" sibTransId="{3A308200-7411-4B45-B46A-CFFC313CB0E4}"/>
    <dgm:cxn modelId="{50A0E89E-2D40-44E9-9C10-021A2FF8E7D5}" type="presOf" srcId="{D06FF020-FDE5-4E12-B1CA-8D595379BD2F}" destId="{18A48C60-7801-4B2F-BBDD-F56A4BF3C445}" srcOrd="0" destOrd="0" presId="urn:microsoft.com/office/officeart/2005/8/layout/hierarchy1#1"/>
    <dgm:cxn modelId="{6F0865A0-7394-428D-A7D1-ED20A5BFA8B3}" srcId="{6091A4C9-0081-4C06-ADA5-2993001A1523}" destId="{78CF5A25-69A7-4041-B72D-879D215F33F2}" srcOrd="0" destOrd="0" parTransId="{C7B097D1-8335-4296-9302-57DA7F0C098E}" sibTransId="{BE229107-CA9D-4F5C-9DAE-E92FF1FEB1D7}"/>
    <dgm:cxn modelId="{2405BAA3-80F8-457F-A81F-F63D67F0FF5F}" type="presOf" srcId="{9FE1D23D-61AB-420F-B949-D856EE3C1707}" destId="{C183C785-37D5-4912-BE3D-1B515C572EBE}" srcOrd="0" destOrd="0" presId="urn:microsoft.com/office/officeart/2005/8/layout/hierarchy1#1"/>
    <dgm:cxn modelId="{12D13DAB-5A9F-4073-9E45-90E60783EC69}" type="presOf" srcId="{625A4565-9C42-42A8-86F7-EC87D14AACEC}" destId="{0A544BAE-ECB9-4865-9782-50C1E178BF63}" srcOrd="0" destOrd="0" presId="urn:microsoft.com/office/officeart/2005/8/layout/hierarchy1#1"/>
    <dgm:cxn modelId="{1FA106E2-BCC1-4892-A185-A6D7A1EF00DE}" srcId="{A23F57AF-FEC2-4AEA-8FBC-DDDB1AC1C8A7}" destId="{2B2E0444-CA68-41A7-BA36-0B79BE6A4578}" srcOrd="0" destOrd="0" parTransId="{6C227EF0-8108-4206-820B-AD217138E4D4}" sibTransId="{96E6A446-9CE8-4D1C-9516-BDB2D2E8AD1D}"/>
    <dgm:cxn modelId="{988C01E8-CF79-44B6-820C-812CBE165396}" type="presOf" srcId="{A23F57AF-FEC2-4AEA-8FBC-DDDB1AC1C8A7}" destId="{FF2CE583-9B1E-439E-A338-7B06520F52D0}" srcOrd="0" destOrd="0" presId="urn:microsoft.com/office/officeart/2005/8/layout/hierarchy1#1"/>
    <dgm:cxn modelId="{BF79121F-CFC4-4156-A592-5ACC9007B8C3}" type="presParOf" srcId="{FF2CE583-9B1E-439E-A338-7B06520F52D0}" destId="{47F65AA2-04FC-40DB-88A7-007DBBBB4089}" srcOrd="0" destOrd="0" presId="urn:microsoft.com/office/officeart/2005/8/layout/hierarchy1#1"/>
    <dgm:cxn modelId="{2CCBA7D7-7A72-4892-8F43-34458AFF7C67}" type="presParOf" srcId="{47F65AA2-04FC-40DB-88A7-007DBBBB4089}" destId="{DAB5E345-E35E-49BD-BF93-C84570EA6C6F}" srcOrd="0" destOrd="0" presId="urn:microsoft.com/office/officeart/2005/8/layout/hierarchy1#1"/>
    <dgm:cxn modelId="{503A516D-5014-4EF2-9954-991300BB98D9}" type="presParOf" srcId="{DAB5E345-E35E-49BD-BF93-C84570EA6C6F}" destId="{C2FE4FA6-ECFA-44B1-A5DE-F752CD5DF630}" srcOrd="0" destOrd="0" presId="urn:microsoft.com/office/officeart/2005/8/layout/hierarchy1#1"/>
    <dgm:cxn modelId="{03FABA4E-A257-41FF-927E-F0FCAE9294C4}" type="presParOf" srcId="{DAB5E345-E35E-49BD-BF93-C84570EA6C6F}" destId="{54CE55EA-BCFB-467E-9518-6A430D33D59D}" srcOrd="1" destOrd="0" presId="urn:microsoft.com/office/officeart/2005/8/layout/hierarchy1#1"/>
    <dgm:cxn modelId="{8EA6047F-B338-43A7-B63D-784736A253E3}" type="presParOf" srcId="{47F65AA2-04FC-40DB-88A7-007DBBBB4089}" destId="{AAF6B46D-0CD4-4C98-BF19-8F4BA50C9C0B}" srcOrd="1" destOrd="0" presId="urn:microsoft.com/office/officeart/2005/8/layout/hierarchy1#1"/>
    <dgm:cxn modelId="{E91F5D19-A845-4032-A02E-52FF6DA15F25}" type="presParOf" srcId="{AAF6B46D-0CD4-4C98-BF19-8F4BA50C9C0B}" destId="{3CE33E71-D66E-4B78-A8E5-4CD4B4306C8E}" srcOrd="0" destOrd="0" presId="urn:microsoft.com/office/officeart/2005/8/layout/hierarchy1#1"/>
    <dgm:cxn modelId="{E940982C-BDF0-4AAF-AB73-9F7468BA3C5C}" type="presParOf" srcId="{AAF6B46D-0CD4-4C98-BF19-8F4BA50C9C0B}" destId="{08B05A62-4EB0-4035-B13B-722C78079B36}" srcOrd="1" destOrd="0" presId="urn:microsoft.com/office/officeart/2005/8/layout/hierarchy1#1"/>
    <dgm:cxn modelId="{13FCCB76-27E3-4D61-8D13-ABFF05FC0741}" type="presParOf" srcId="{08B05A62-4EB0-4035-B13B-722C78079B36}" destId="{AB79E957-6175-4B55-94A7-CEC68BFDDC47}" srcOrd="0" destOrd="0" presId="urn:microsoft.com/office/officeart/2005/8/layout/hierarchy1#1"/>
    <dgm:cxn modelId="{EE44A1E0-6030-48F5-B279-EF11992F33D3}" type="presParOf" srcId="{AB79E957-6175-4B55-94A7-CEC68BFDDC47}" destId="{49850D4B-4735-45DB-AF41-03489F0C7E66}" srcOrd="0" destOrd="0" presId="urn:microsoft.com/office/officeart/2005/8/layout/hierarchy1#1"/>
    <dgm:cxn modelId="{8AA96ED9-F8EE-494E-8A83-7470D00CDC79}" type="presParOf" srcId="{AB79E957-6175-4B55-94A7-CEC68BFDDC47}" destId="{043E384B-7C31-473D-BEE0-8B299D11795F}" srcOrd="1" destOrd="0" presId="urn:microsoft.com/office/officeart/2005/8/layout/hierarchy1#1"/>
    <dgm:cxn modelId="{2F69E04A-ADAD-4A76-BEDE-083664605F91}" type="presParOf" srcId="{08B05A62-4EB0-4035-B13B-722C78079B36}" destId="{7A913258-1C76-463C-ADCD-7A4680F7DBD2}" srcOrd="1" destOrd="0" presId="urn:microsoft.com/office/officeart/2005/8/layout/hierarchy1#1"/>
    <dgm:cxn modelId="{F0A5ED57-FB03-4D2C-82F0-619BF0979A16}" type="presParOf" srcId="{7A913258-1C76-463C-ADCD-7A4680F7DBD2}" destId="{18A48C60-7801-4B2F-BBDD-F56A4BF3C445}" srcOrd="0" destOrd="0" presId="urn:microsoft.com/office/officeart/2005/8/layout/hierarchy1#1"/>
    <dgm:cxn modelId="{34F79A85-3BB6-4B1E-AF02-9675E74C9A9F}" type="presParOf" srcId="{7A913258-1C76-463C-ADCD-7A4680F7DBD2}" destId="{BA8F1293-6EAE-4836-9571-CAAEE1100415}" srcOrd="1" destOrd="0" presId="urn:microsoft.com/office/officeart/2005/8/layout/hierarchy1#1"/>
    <dgm:cxn modelId="{22A76567-3BF3-4C32-AF31-728F1601438C}" type="presParOf" srcId="{BA8F1293-6EAE-4836-9571-CAAEE1100415}" destId="{A7058CB3-4F10-4790-A72C-AD527108B8C5}" srcOrd="0" destOrd="0" presId="urn:microsoft.com/office/officeart/2005/8/layout/hierarchy1#1"/>
    <dgm:cxn modelId="{AAC4E8C9-EF0C-4A49-9CF0-07A13DADD7F9}" type="presParOf" srcId="{A7058CB3-4F10-4790-A72C-AD527108B8C5}" destId="{F2BED52B-F582-448E-B75E-8BB9CA47CBD4}" srcOrd="0" destOrd="0" presId="urn:microsoft.com/office/officeart/2005/8/layout/hierarchy1#1"/>
    <dgm:cxn modelId="{FB3E32AD-F2AB-4F5D-8359-8B356E0ACDD7}" type="presParOf" srcId="{A7058CB3-4F10-4790-A72C-AD527108B8C5}" destId="{0A544BAE-ECB9-4865-9782-50C1E178BF63}" srcOrd="1" destOrd="0" presId="urn:microsoft.com/office/officeart/2005/8/layout/hierarchy1#1"/>
    <dgm:cxn modelId="{8780762E-9778-496C-8C94-D84C7E06DF63}" type="presParOf" srcId="{BA8F1293-6EAE-4836-9571-CAAEE1100415}" destId="{8D3DBFF9-AD81-4161-B9E6-96BADEAAB399}" srcOrd="1" destOrd="0" presId="urn:microsoft.com/office/officeart/2005/8/layout/hierarchy1#1"/>
    <dgm:cxn modelId="{A96B0AA4-9A22-4DEC-B5CD-E9180FB35DB7}" type="presParOf" srcId="{AAF6B46D-0CD4-4C98-BF19-8F4BA50C9C0B}" destId="{C183C785-37D5-4912-BE3D-1B515C572EBE}" srcOrd="2" destOrd="0" presId="urn:microsoft.com/office/officeart/2005/8/layout/hierarchy1#1"/>
    <dgm:cxn modelId="{5294BB88-EE87-4FA0-94B7-8A80D297366B}" type="presParOf" srcId="{AAF6B46D-0CD4-4C98-BF19-8F4BA50C9C0B}" destId="{752F1BCF-6AC2-45A8-9072-BD3F9A5A75CC}" srcOrd="3" destOrd="0" presId="urn:microsoft.com/office/officeart/2005/8/layout/hierarchy1#1"/>
    <dgm:cxn modelId="{5F2DB707-5EC6-4947-ABAC-F357665D4FC1}" type="presParOf" srcId="{752F1BCF-6AC2-45A8-9072-BD3F9A5A75CC}" destId="{2EEC3BCA-9DDC-4BE5-8544-3439FE40E9F0}" srcOrd="0" destOrd="0" presId="urn:microsoft.com/office/officeart/2005/8/layout/hierarchy1#1"/>
    <dgm:cxn modelId="{86BF5E24-EE3C-49F9-BBE3-5DEC32AABE5B}" type="presParOf" srcId="{2EEC3BCA-9DDC-4BE5-8544-3439FE40E9F0}" destId="{0CD3D5E7-2C79-4466-8FDF-1BFDFDD70CE7}" srcOrd="0" destOrd="0" presId="urn:microsoft.com/office/officeart/2005/8/layout/hierarchy1#1"/>
    <dgm:cxn modelId="{2F94CB78-E0DD-4486-BB86-318685C7999F}" type="presParOf" srcId="{2EEC3BCA-9DDC-4BE5-8544-3439FE40E9F0}" destId="{86CE8C2A-B8BF-482B-B9DD-BC2B8E359FCD}" srcOrd="1" destOrd="0" presId="urn:microsoft.com/office/officeart/2005/8/layout/hierarchy1#1"/>
    <dgm:cxn modelId="{4AC1F511-E682-4E9E-BCB3-DA2A0D36749F}" type="presParOf" srcId="{752F1BCF-6AC2-45A8-9072-BD3F9A5A75CC}" destId="{21A36A0F-F813-402C-9F7E-6AEA5FD75263}" srcOrd="1" destOrd="0" presId="urn:microsoft.com/office/officeart/2005/8/layout/hierarchy1#1"/>
    <dgm:cxn modelId="{ABA9BDFE-6C67-4A36-892F-97D47CFDE468}" type="presParOf" srcId="{21A36A0F-F813-402C-9F7E-6AEA5FD75263}" destId="{3EFFF1B7-8548-4EA3-8507-953C305DCD41}" srcOrd="0" destOrd="0" presId="urn:microsoft.com/office/officeart/2005/8/layout/hierarchy1#1"/>
    <dgm:cxn modelId="{0E1723AB-C391-4513-A966-188599316C56}" type="presParOf" srcId="{21A36A0F-F813-402C-9F7E-6AEA5FD75263}" destId="{8F738595-8D5F-4366-9E8E-F0A37946C39F}" srcOrd="1" destOrd="0" presId="urn:microsoft.com/office/officeart/2005/8/layout/hierarchy1#1"/>
    <dgm:cxn modelId="{CC3F7893-34F1-43C8-BCE3-2F686D83F41A}" type="presParOf" srcId="{8F738595-8D5F-4366-9E8E-F0A37946C39F}" destId="{14619285-4D01-4415-835D-5FD29812E198}" srcOrd="0" destOrd="0" presId="urn:microsoft.com/office/officeart/2005/8/layout/hierarchy1#1"/>
    <dgm:cxn modelId="{CF2B9700-8B83-4B52-BBA5-3AD46524DE69}" type="presParOf" srcId="{14619285-4D01-4415-835D-5FD29812E198}" destId="{B04D1AD8-AF59-455F-A68C-CB1190D46338}" srcOrd="0" destOrd="0" presId="urn:microsoft.com/office/officeart/2005/8/layout/hierarchy1#1"/>
    <dgm:cxn modelId="{5B2FA536-9A95-4BE3-A0A8-67F416DDC146}" type="presParOf" srcId="{14619285-4D01-4415-835D-5FD29812E198}" destId="{936B1833-1676-4CEF-B574-BA3E05C3BD05}" srcOrd="1" destOrd="0" presId="urn:microsoft.com/office/officeart/2005/8/layout/hierarchy1#1"/>
    <dgm:cxn modelId="{16862A9D-0D54-4134-8AAC-2AF447C5CE67}" type="presParOf" srcId="{8F738595-8D5F-4366-9E8E-F0A37946C39F}" destId="{038A85C5-0C53-4BF3-9FAF-FA7730C296B4}" srcOrd="1" destOrd="0" presId="urn:microsoft.com/office/officeart/2005/8/layout/hierarchy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172200" cy="3429000"/>
        <a:chOff x="0" y="0"/>
        <a:chExt cx="6172200" cy="3429000"/>
      </a:xfrm>
    </dsp:grpSpPr>
    <dsp:sp modelId="{3CE33E71-D66E-4B78-A8E5-4CD4B4306C8E}">
      <dsp:nvSpPr>
        <dsp:cNvPr id="5" name="Freeform 4"/>
        <dsp:cNvSpPr/>
      </dsp:nvSpPr>
      <dsp:spPr bwMode="white">
        <a:xfrm>
          <a:off x="1193764" y="839800"/>
          <a:ext cx="1758060" cy="378609"/>
        </a:xfrm>
        <a:custGeom>
          <a:avLst/>
          <a:gdLst/>
          <a:ahLst/>
          <a:cxnLst/>
          <a:pathLst>
            <a:path w="2769" h="596">
              <a:moveTo>
                <a:pt x="2769" y="0"/>
              </a:moveTo>
              <a:lnTo>
                <a:pt x="2769" y="416"/>
              </a:lnTo>
              <a:lnTo>
                <a:pt x="0" y="416"/>
              </a:lnTo>
              <a:lnTo>
                <a:pt x="0" y="596"/>
              </a:lnTo>
            </a:path>
          </a:pathLst>
        </a:custGeom>
      </dsp:spPr>
      <dsp:style>
        <a:lnRef idx="2">
          <a:schemeClr val="accent1">
            <a:shade val="60000"/>
          </a:schemeClr>
        </a:lnRef>
        <a:fillRef idx="0">
          <a:schemeClr val="accent1"/>
        </a:fillRef>
        <a:effectRef idx="0">
          <a:scrgbClr r="0" g="0" b="0"/>
        </a:effectRef>
        <a:fontRef idx="minor"/>
      </dsp:style>
      <dsp:txXfrm>
        <a:off x="1193764" y="839800"/>
        <a:ext cx="1758060" cy="378609"/>
      </dsp:txXfrm>
    </dsp:sp>
    <dsp:sp modelId="{18A48C60-7801-4B2F-BBDD-F56A4BF3C445}">
      <dsp:nvSpPr>
        <dsp:cNvPr id="8" name="Freeform 7"/>
        <dsp:cNvSpPr/>
      </dsp:nvSpPr>
      <dsp:spPr bwMode="white">
        <a:xfrm>
          <a:off x="1193063" y="2058210"/>
          <a:ext cx="701" cy="391391"/>
        </a:xfrm>
        <a:custGeom>
          <a:avLst/>
          <a:gdLst/>
          <a:ahLst/>
          <a:cxnLst/>
          <a:pathLst>
            <a:path w="1" h="616">
              <a:moveTo>
                <a:pt x="1" y="0"/>
              </a:moveTo>
              <a:lnTo>
                <a:pt x="1" y="437"/>
              </a:lnTo>
              <a:lnTo>
                <a:pt x="0" y="437"/>
              </a:lnTo>
              <a:lnTo>
                <a:pt x="0" y="616"/>
              </a:lnTo>
            </a:path>
          </a:pathLst>
        </a:custGeom>
      </dsp:spPr>
      <dsp:style>
        <a:lnRef idx="2">
          <a:schemeClr val="accent1">
            <a:shade val="80000"/>
          </a:schemeClr>
        </a:lnRef>
        <a:fillRef idx="0">
          <a:schemeClr val="accent1"/>
        </a:fillRef>
        <a:effectRef idx="0">
          <a:scrgbClr r="0" g="0" b="0"/>
        </a:effectRef>
        <a:fontRef idx="minor"/>
      </dsp:style>
      <dsp:txXfrm>
        <a:off x="1193063" y="2058210"/>
        <a:ext cx="701" cy="391391"/>
      </dsp:txXfrm>
    </dsp:sp>
    <dsp:sp modelId="{C183C785-37D5-4912-BE3D-1B515C572EBE}">
      <dsp:nvSpPr>
        <dsp:cNvPr id="11" name="Freeform 10"/>
        <dsp:cNvSpPr/>
      </dsp:nvSpPr>
      <dsp:spPr bwMode="white">
        <a:xfrm>
          <a:off x="2951824" y="839800"/>
          <a:ext cx="2043857" cy="378290"/>
        </a:xfrm>
        <a:custGeom>
          <a:avLst/>
          <a:gdLst/>
          <a:ahLst/>
          <a:cxnLst/>
          <a:pathLst>
            <a:path w="3219" h="596">
              <a:moveTo>
                <a:pt x="0" y="0"/>
              </a:moveTo>
              <a:lnTo>
                <a:pt x="0" y="416"/>
              </a:lnTo>
              <a:lnTo>
                <a:pt x="3219" y="416"/>
              </a:lnTo>
              <a:lnTo>
                <a:pt x="3219" y="596"/>
              </a:lnTo>
            </a:path>
          </a:pathLst>
        </a:custGeom>
      </dsp:spPr>
      <dsp:style>
        <a:lnRef idx="2">
          <a:schemeClr val="accent1">
            <a:shade val="60000"/>
          </a:schemeClr>
        </a:lnRef>
        <a:fillRef idx="0">
          <a:schemeClr val="accent1"/>
        </a:fillRef>
        <a:effectRef idx="0">
          <a:scrgbClr r="0" g="0" b="0"/>
        </a:effectRef>
        <a:fontRef idx="minor"/>
      </dsp:style>
      <dsp:txXfrm>
        <a:off x="2951824" y="839800"/>
        <a:ext cx="2043857" cy="378290"/>
      </dsp:txXfrm>
    </dsp:sp>
    <dsp:sp modelId="{3EFFF1B7-8548-4EA3-8507-953C305DCD41}">
      <dsp:nvSpPr>
        <dsp:cNvPr id="14" name="Freeform 13"/>
        <dsp:cNvSpPr/>
      </dsp:nvSpPr>
      <dsp:spPr bwMode="white">
        <a:xfrm>
          <a:off x="4589037" y="2057890"/>
          <a:ext cx="406644" cy="366264"/>
        </a:xfrm>
        <a:custGeom>
          <a:avLst/>
          <a:gdLst/>
          <a:ahLst/>
          <a:cxnLst/>
          <a:pathLst>
            <a:path w="640" h="577">
              <a:moveTo>
                <a:pt x="640" y="0"/>
              </a:moveTo>
              <a:lnTo>
                <a:pt x="640" y="397"/>
              </a:lnTo>
              <a:lnTo>
                <a:pt x="0" y="397"/>
              </a:lnTo>
              <a:lnTo>
                <a:pt x="0" y="577"/>
              </a:lnTo>
            </a:path>
          </a:pathLst>
        </a:custGeom>
      </dsp:spPr>
      <dsp:style>
        <a:lnRef idx="2">
          <a:schemeClr val="accent1">
            <a:shade val="80000"/>
          </a:schemeClr>
        </a:lnRef>
        <a:fillRef idx="0">
          <a:schemeClr val="accent1"/>
        </a:fillRef>
        <a:effectRef idx="0">
          <a:scrgbClr r="0" g="0" b="0"/>
        </a:effectRef>
        <a:fontRef idx="minor"/>
      </dsp:style>
      <dsp:txXfrm>
        <a:off x="4589037" y="2057890"/>
        <a:ext cx="406644" cy="366264"/>
      </dsp:txXfrm>
    </dsp:sp>
    <dsp:sp modelId="{C2FE4FA6-ECFA-44B1-A5DE-F752CD5DF630}">
      <dsp:nvSpPr>
        <dsp:cNvPr id="3" name="Rounded Rectangle 2"/>
        <dsp:cNvSpPr/>
      </dsp:nvSpPr>
      <dsp:spPr bwMode="white">
        <a:xfrm>
          <a:off x="1883188" y="0"/>
          <a:ext cx="2137271" cy="8398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1883188" y="0"/>
        <a:ext cx="2137271" cy="839800"/>
      </dsp:txXfrm>
    </dsp:sp>
    <dsp:sp modelId="{54CE55EA-BCFB-467E-9518-6A430D33D59D}">
      <dsp:nvSpPr>
        <dsp:cNvPr id="4" name="Rounded Rectangle 3"/>
        <dsp:cNvSpPr/>
      </dsp:nvSpPr>
      <dsp:spPr bwMode="white">
        <a:xfrm>
          <a:off x="2030135" y="139599"/>
          <a:ext cx="2137271" cy="83980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8580" tIns="68580" rIns="68580" bIns="6858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sz="1800" b="1" dirty="0">
              <a:solidFill>
                <a:schemeClr val="dk1"/>
              </a:solidFill>
            </a:rPr>
            <a:t>HYPOYHESIS TEST</a:t>
          </a:r>
          <a:endParaRPr>
            <a:solidFill>
              <a:schemeClr val="dk1"/>
            </a:solidFill>
          </a:endParaRPr>
        </a:p>
      </dsp:txBody>
      <dsp:txXfrm>
        <a:off x="2030135" y="139599"/>
        <a:ext cx="2137271" cy="839800"/>
      </dsp:txXfrm>
    </dsp:sp>
    <dsp:sp modelId="{49850D4B-4735-45DB-AF41-03489F0C7E66}">
      <dsp:nvSpPr>
        <dsp:cNvPr id="6" name="Rounded Rectangle 5"/>
        <dsp:cNvSpPr/>
      </dsp:nvSpPr>
      <dsp:spPr bwMode="white">
        <a:xfrm>
          <a:off x="532504" y="1218409"/>
          <a:ext cx="1322520" cy="8398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532504" y="1218409"/>
        <a:ext cx="1322520" cy="839800"/>
      </dsp:txXfrm>
    </dsp:sp>
    <dsp:sp modelId="{043E384B-7C31-473D-BEE0-8B299D11795F}">
      <dsp:nvSpPr>
        <dsp:cNvPr id="7" name="Rounded Rectangle 6"/>
        <dsp:cNvSpPr/>
      </dsp:nvSpPr>
      <dsp:spPr bwMode="white">
        <a:xfrm>
          <a:off x="679450" y="1358009"/>
          <a:ext cx="1322520" cy="83980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38100" tIns="38100" rIns="38100" bIns="3810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IN" altLang="en-US" dirty="0">
              <a:solidFill>
                <a:schemeClr val="dk1"/>
              </a:solidFill>
            </a:rPr>
            <a:t>Decision: </a:t>
          </a:r>
          <a:r>
            <a:rPr lang="en-US" dirty="0">
              <a:solidFill>
                <a:schemeClr val="dk1"/>
              </a:solidFill>
            </a:rPr>
            <a:t>REJECT NULL HYPOTHESIS</a:t>
          </a:r>
          <a:endParaRPr>
            <a:solidFill>
              <a:schemeClr val="dk1"/>
            </a:solidFill>
          </a:endParaRPr>
        </a:p>
      </dsp:txBody>
      <dsp:txXfrm>
        <a:off x="679450" y="1358009"/>
        <a:ext cx="1322520" cy="839800"/>
      </dsp:txXfrm>
    </dsp:sp>
    <dsp:sp modelId="{F2BED52B-F582-448E-B75E-8BB9CA47CBD4}">
      <dsp:nvSpPr>
        <dsp:cNvPr id="9" name="Rounded Rectangle 8"/>
        <dsp:cNvSpPr/>
      </dsp:nvSpPr>
      <dsp:spPr bwMode="white">
        <a:xfrm>
          <a:off x="-121548" y="2449601"/>
          <a:ext cx="2629222" cy="8398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121548" y="2449601"/>
        <a:ext cx="2629222" cy="839800"/>
      </dsp:txXfrm>
    </dsp:sp>
    <dsp:sp modelId="{0A544BAE-ECB9-4865-9782-50C1E178BF63}">
      <dsp:nvSpPr>
        <dsp:cNvPr id="10" name="Rounded Rectangle 9"/>
        <dsp:cNvSpPr/>
      </dsp:nvSpPr>
      <dsp:spPr bwMode="white">
        <a:xfrm>
          <a:off x="25398" y="2589200"/>
          <a:ext cx="2629222" cy="83980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IN" altLang="en-US" sz="1400" dirty="0">
              <a:solidFill>
                <a:schemeClr val="dk1"/>
              </a:solidFill>
            </a:rPr>
            <a:t>Conclusion: There is enough evidence to support the claim </a:t>
          </a:r>
          <a:r>
            <a:rPr lang="en-US" sz="1400" dirty="0">
              <a:solidFill>
                <a:schemeClr val="dk1"/>
              </a:solidFill>
            </a:rPr>
            <a:t> </a:t>
          </a:r>
          <a:endParaRPr>
            <a:solidFill>
              <a:schemeClr val="dk1"/>
            </a:solidFill>
          </a:endParaRPr>
        </a:p>
      </dsp:txBody>
      <dsp:txXfrm>
        <a:off x="25398" y="2589200"/>
        <a:ext cx="2629222" cy="839800"/>
      </dsp:txXfrm>
    </dsp:sp>
    <dsp:sp modelId="{0CD3D5E7-2C79-4466-8FDF-1BFDFDD70CE7}">
      <dsp:nvSpPr>
        <dsp:cNvPr id="12" name="Rounded Rectangle 11"/>
        <dsp:cNvSpPr/>
      </dsp:nvSpPr>
      <dsp:spPr bwMode="white">
        <a:xfrm>
          <a:off x="4334421" y="1218090"/>
          <a:ext cx="1322520" cy="8398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4334421" y="1218090"/>
        <a:ext cx="1322520" cy="839800"/>
      </dsp:txXfrm>
    </dsp:sp>
    <dsp:sp modelId="{86CE8C2A-B8BF-482B-B9DD-BC2B8E359FCD}">
      <dsp:nvSpPr>
        <dsp:cNvPr id="13" name="Rounded Rectangle 12"/>
        <dsp:cNvSpPr/>
      </dsp:nvSpPr>
      <dsp:spPr bwMode="white">
        <a:xfrm>
          <a:off x="4481367" y="1357690"/>
          <a:ext cx="1322520" cy="83980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38100" tIns="38100" rIns="38100" bIns="3810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IN" altLang="en-US" dirty="0">
              <a:solidFill>
                <a:schemeClr val="dk1"/>
              </a:solidFill>
            </a:rPr>
            <a:t>Decision:</a:t>
          </a:r>
          <a:endParaRPr lang="en-IN" altLang="en-US" dirty="0">
            <a:solidFill>
              <a:schemeClr val="dk1"/>
            </a:solidFill>
          </a:endParaRPr>
        </a:p>
        <a:p>
          <a:pPr lvl="0">
            <a:lnSpc>
              <a:spcPct val="100000"/>
            </a:lnSpc>
            <a:spcBef>
              <a:spcPct val="0"/>
            </a:spcBef>
            <a:spcAft>
              <a:spcPct val="35000"/>
            </a:spcAft>
          </a:pPr>
          <a:r>
            <a:rPr lang="en-US" dirty="0">
              <a:solidFill>
                <a:schemeClr val="dk1"/>
              </a:solidFill>
            </a:rPr>
            <a:t>NOT REJECT NULL HYPOTHESIS</a:t>
          </a:r>
          <a:endParaRPr>
            <a:solidFill>
              <a:schemeClr val="dk1"/>
            </a:solidFill>
          </a:endParaRPr>
        </a:p>
      </dsp:txBody>
      <dsp:txXfrm>
        <a:off x="4481367" y="1357690"/>
        <a:ext cx="1322520" cy="839800"/>
      </dsp:txXfrm>
    </dsp:sp>
    <dsp:sp modelId="{B04D1AD8-AF59-455F-A68C-CB1190D46338}">
      <dsp:nvSpPr>
        <dsp:cNvPr id="15" name="Rounded Rectangle 14"/>
        <dsp:cNvSpPr/>
      </dsp:nvSpPr>
      <dsp:spPr bwMode="white">
        <a:xfrm>
          <a:off x="3152820" y="2424155"/>
          <a:ext cx="2872434" cy="8398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3152820" y="2424155"/>
        <a:ext cx="2872434" cy="839800"/>
      </dsp:txXfrm>
    </dsp:sp>
    <dsp:sp modelId="{936B1833-1676-4CEF-B574-BA3E05C3BD05}">
      <dsp:nvSpPr>
        <dsp:cNvPr id="16" name="Rounded Rectangle 15"/>
        <dsp:cNvSpPr/>
      </dsp:nvSpPr>
      <dsp:spPr bwMode="white">
        <a:xfrm>
          <a:off x="3299766" y="2563754"/>
          <a:ext cx="2872434" cy="83980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3340" tIns="53340" rIns="53340" bIns="5334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IN" altLang="en-US" sz="1400" dirty="0">
              <a:solidFill>
                <a:schemeClr val="dk1"/>
              </a:solidFill>
            </a:rPr>
            <a:t>Conclusion: Thereis not enough evidence to support the claim</a:t>
          </a:r>
          <a:r>
            <a:rPr lang="en-US" sz="1400" dirty="0">
              <a:solidFill>
                <a:schemeClr val="dk1"/>
              </a:solidFill>
            </a:rPr>
            <a:t>   </a:t>
          </a:r>
          <a:endParaRPr>
            <a:solidFill>
              <a:schemeClr val="dk1"/>
            </a:solidFill>
          </a:endParaRPr>
        </a:p>
      </dsp:txBody>
      <dsp:txXfrm>
        <a:off x="3299766" y="2563754"/>
        <a:ext cx="2872434" cy="8398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91.wmf"/><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N= 2000,</a:t>
            </a:r>
            <a:r>
              <a:rPr lang="en-US" baseline="0" dirty="0"/>
              <a:t> n=50, k= 2000/50 = 40 ,sample ids: 12, 52, 92, ….</a:t>
            </a:r>
            <a:endParaRPr lang="en-US" dirty="0"/>
          </a:p>
        </p:txBody>
      </p:sp>
      <p:sp>
        <p:nvSpPr>
          <p:cNvPr id="4" name="Slide Number Placeholder 3"/>
          <p:cNvSpPr>
            <a:spLocks noGrp="1"/>
          </p:cNvSpPr>
          <p:nvPr>
            <p:ph type="sldNum" sz="quarter" idx="10"/>
          </p:nvPr>
        </p:nvSpPr>
        <p:spPr/>
        <p:txBody>
          <a:bodyPr/>
          <a:lstStyle/>
          <a:p>
            <a:fld id="{434069E4-B5F0-4D0B-9BF3-53291CD3D59F}"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g136df06fb0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6df06fb0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g14356f1aff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4356f1aff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
        <p:cNvGrpSpPr/>
        <p:nvPr/>
      </p:nvGrpSpPr>
      <p:grpSpPr>
        <a:xfrm>
          <a:off x="0" y="0"/>
          <a:ext cx="0" cy="0"/>
          <a:chOff x="0" y="0"/>
          <a:chExt cx="0" cy="0"/>
        </a:xfrm>
      </p:grpSpPr>
      <p:sp>
        <p:nvSpPr>
          <p:cNvPr id="120" name="Google Shape;120;g14356f1aff2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4356f1aff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33123" name="Notes Placeholder 2"/>
          <p:cNvSpPr>
            <a:spLocks noGrp="1"/>
          </p:cNvSpPr>
          <p:nvPr>
            <p:ph type="body" idx="1"/>
          </p:nvPr>
        </p:nvSpPr>
        <p:spPr bwMode="auto">
          <a:noFill/>
        </p:spPr>
        <p:txBody>
          <a:bodyPr wrap="square" numCol="1" anchor="t" anchorCtr="0" compatLnSpc="1"/>
          <a:lstStyle/>
          <a:p>
            <a:pPr eaLnBrk="1" hangingPunct="1"/>
            <a:endParaRPr lang="en-US"/>
          </a:p>
        </p:txBody>
      </p:sp>
      <p:sp>
        <p:nvSpPr>
          <p:cNvPr id="133124" name="Slide Number Placeholder 3"/>
          <p:cNvSpPr>
            <a:spLocks noGrp="1"/>
          </p:cNvSpPr>
          <p:nvPr>
            <p:ph type="sldNum" sz="quarter" idx="5"/>
          </p:nvPr>
        </p:nvSpPr>
        <p:spPr bwMode="auto">
          <a:noFill/>
          <a:ln>
            <a:miter lim="800000"/>
          </a:ln>
        </p:spPr>
        <p:txBody>
          <a:bodyPr wrap="square" numCol="1" anchorCtr="0" compatLnSpc="1"/>
          <a:lstStyle/>
          <a:p>
            <a:fld id="{49574DA8-CE9B-4109-89FE-3308C2C529C0}"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
        <p:cNvGrpSpPr/>
        <p:nvPr/>
      </p:nvGrpSpPr>
      <p:grpSpPr>
        <a:xfrm>
          <a:off x="0" y="0"/>
          <a:ext cx="0" cy="0"/>
          <a:chOff x="0" y="0"/>
          <a:chExt cx="0" cy="0"/>
        </a:xfrm>
      </p:grpSpPr>
      <p:sp>
        <p:nvSpPr>
          <p:cNvPr id="136" name="Google Shape;136;g14356f1aff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4356f1aff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35171" name="Notes Placeholder 2"/>
          <p:cNvSpPr>
            <a:spLocks noGrp="1"/>
          </p:cNvSpPr>
          <p:nvPr>
            <p:ph type="body" idx="1"/>
          </p:nvPr>
        </p:nvSpPr>
        <p:spPr bwMode="auto">
          <a:noFill/>
        </p:spPr>
        <p:txBody>
          <a:bodyPr wrap="square" numCol="1" anchor="t" anchorCtr="0" compatLnSpc="1"/>
          <a:lstStyle/>
          <a:p>
            <a:pPr eaLnBrk="1" hangingPunct="1"/>
            <a:endParaRPr lang="en-US"/>
          </a:p>
        </p:txBody>
      </p:sp>
      <p:sp>
        <p:nvSpPr>
          <p:cNvPr id="135172" name="Slide Number Placeholder 3"/>
          <p:cNvSpPr>
            <a:spLocks noGrp="1"/>
          </p:cNvSpPr>
          <p:nvPr>
            <p:ph type="sldNum" sz="quarter" idx="5"/>
          </p:nvPr>
        </p:nvSpPr>
        <p:spPr bwMode="auto">
          <a:noFill/>
          <a:ln>
            <a:miter lim="800000"/>
          </a:ln>
        </p:spPr>
        <p:txBody>
          <a:bodyPr wrap="square" numCol="1" anchorCtr="0" compatLnSpc="1"/>
          <a:lstStyle/>
          <a:p>
            <a:fld id="{E7A3B641-F3C4-43E0-AC5E-B6AEC71C889A}"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39267" name="Notes Placeholder 2"/>
          <p:cNvSpPr>
            <a:spLocks noGrp="1"/>
          </p:cNvSpPr>
          <p:nvPr>
            <p:ph type="body" idx="1"/>
          </p:nvPr>
        </p:nvSpPr>
        <p:spPr bwMode="auto">
          <a:noFill/>
        </p:spPr>
        <p:txBody>
          <a:bodyPr wrap="square" numCol="1" anchor="t" anchorCtr="0" compatLnSpc="1"/>
          <a:lstStyle/>
          <a:p>
            <a:pPr eaLnBrk="1" hangingPunct="1"/>
            <a:endParaRPr lang="en-US"/>
          </a:p>
        </p:txBody>
      </p:sp>
      <p:sp>
        <p:nvSpPr>
          <p:cNvPr id="139268" name="Slide Number Placeholder 3"/>
          <p:cNvSpPr>
            <a:spLocks noGrp="1"/>
          </p:cNvSpPr>
          <p:nvPr>
            <p:ph type="sldNum" sz="quarter" idx="5"/>
          </p:nvPr>
        </p:nvSpPr>
        <p:spPr bwMode="auto">
          <a:noFill/>
          <a:ln>
            <a:miter lim="800000"/>
          </a:ln>
        </p:spPr>
        <p:txBody>
          <a:bodyPr wrap="square" numCol="1" anchorCtr="0" compatLnSpc="1"/>
          <a:lstStyle/>
          <a:p>
            <a:fld id="{5483447D-0657-4BFF-934B-17DCC92F18B8}"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41315" name="Notes Placeholder 2"/>
          <p:cNvSpPr>
            <a:spLocks noGrp="1"/>
          </p:cNvSpPr>
          <p:nvPr>
            <p:ph type="body" idx="1"/>
          </p:nvPr>
        </p:nvSpPr>
        <p:spPr bwMode="auto">
          <a:noFill/>
        </p:spPr>
        <p:txBody>
          <a:bodyPr wrap="square" numCol="1" anchor="t" anchorCtr="0" compatLnSpc="1"/>
          <a:lstStyle/>
          <a:p>
            <a:pPr eaLnBrk="1" hangingPunct="1"/>
            <a:endParaRPr lang="en-US"/>
          </a:p>
        </p:txBody>
      </p:sp>
      <p:sp>
        <p:nvSpPr>
          <p:cNvPr id="141316" name="Slide Number Placeholder 3"/>
          <p:cNvSpPr>
            <a:spLocks noGrp="1"/>
          </p:cNvSpPr>
          <p:nvPr>
            <p:ph type="sldNum" sz="quarter" idx="5"/>
          </p:nvPr>
        </p:nvSpPr>
        <p:spPr bwMode="auto">
          <a:noFill/>
          <a:ln>
            <a:miter lim="800000"/>
          </a:ln>
        </p:spPr>
        <p:txBody>
          <a:bodyPr wrap="square" numCol="1" anchorCtr="0" compatLnSpc="1"/>
          <a:lstStyle/>
          <a:p>
            <a:fld id="{06C68815-BFE8-4529-8238-52267828CD68}"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7"/>
        <p:cNvGrpSpPr/>
        <p:nvPr/>
      </p:nvGrpSpPr>
      <p:grpSpPr>
        <a:xfrm>
          <a:off x="0" y="0"/>
          <a:ext cx="0" cy="0"/>
          <a:chOff x="0" y="0"/>
          <a:chExt cx="0" cy="0"/>
        </a:xfrm>
      </p:grpSpPr>
      <p:sp>
        <p:nvSpPr>
          <p:cNvPr id="608" name="Google Shape;608;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
        <p:cNvGrpSpPr/>
        <p:nvPr/>
      </p:nvGrpSpPr>
      <p:grpSpPr>
        <a:xfrm>
          <a:off x="0" y="0"/>
          <a:ext cx="0" cy="0"/>
          <a:chOff x="0" y="0"/>
          <a:chExt cx="0" cy="0"/>
        </a:xfrm>
      </p:grpSpPr>
      <p:sp>
        <p:nvSpPr>
          <p:cNvPr id="65" name="Google Shape;65;g136df06fb0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36df06fb0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g14356f1aff2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4356f1aff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
        <p:cNvGrpSpPr/>
        <p:nvPr/>
      </p:nvGrpSpPr>
      <p:grpSpPr>
        <a:xfrm>
          <a:off x="0" y="0"/>
          <a:ext cx="0" cy="0"/>
          <a:chOff x="0" y="0"/>
          <a:chExt cx="0" cy="0"/>
        </a:xfrm>
      </p:grpSpPr>
      <p:sp>
        <p:nvSpPr>
          <p:cNvPr id="157" name="Google Shape;157;g14356f1aff2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4356f1aff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67939" name="Notes Placeholder 2"/>
          <p:cNvSpPr>
            <a:spLocks noGrp="1"/>
          </p:cNvSpPr>
          <p:nvPr>
            <p:ph type="body" idx="1"/>
          </p:nvPr>
        </p:nvSpPr>
        <p:spPr bwMode="auto">
          <a:noFill/>
        </p:spPr>
        <p:txBody>
          <a:bodyPr wrap="square" numCol="1" anchor="t" anchorCtr="0" compatLnSpc="1"/>
          <a:lstStyle/>
          <a:p>
            <a:pPr eaLnBrk="1" hangingPunct="1"/>
            <a:endParaRPr lang="en-US"/>
          </a:p>
        </p:txBody>
      </p:sp>
      <p:sp>
        <p:nvSpPr>
          <p:cNvPr id="167940" name="Slide Number Placeholder 3"/>
          <p:cNvSpPr>
            <a:spLocks noGrp="1"/>
          </p:cNvSpPr>
          <p:nvPr>
            <p:ph type="sldNum" sz="quarter" idx="5"/>
          </p:nvPr>
        </p:nvSpPr>
        <p:spPr bwMode="auto">
          <a:noFill/>
          <a:ln>
            <a:miter lim="800000"/>
          </a:ln>
        </p:spPr>
        <p:txBody>
          <a:bodyPr wrap="square" numCol="1" anchorCtr="0" compatLnSpc="1"/>
          <a:lstStyle/>
          <a:p>
            <a:fld id="{85C372FA-4AA1-44FF-99F5-312EE0F4D75E}"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68963" name="Notes Placeholder 2"/>
          <p:cNvSpPr>
            <a:spLocks noGrp="1"/>
          </p:cNvSpPr>
          <p:nvPr>
            <p:ph type="body" idx="1"/>
          </p:nvPr>
        </p:nvSpPr>
        <p:spPr bwMode="auto">
          <a:noFill/>
        </p:spPr>
        <p:txBody>
          <a:bodyPr wrap="square" numCol="1" anchor="t" anchorCtr="0" compatLnSpc="1"/>
          <a:lstStyle/>
          <a:p>
            <a:pPr eaLnBrk="1" hangingPunct="1"/>
            <a:endParaRPr lang="en-US"/>
          </a:p>
        </p:txBody>
      </p:sp>
      <p:sp>
        <p:nvSpPr>
          <p:cNvPr id="168964" name="Slide Number Placeholder 3"/>
          <p:cNvSpPr>
            <a:spLocks noGrp="1"/>
          </p:cNvSpPr>
          <p:nvPr>
            <p:ph type="sldNum" sz="quarter" idx="5"/>
          </p:nvPr>
        </p:nvSpPr>
        <p:spPr bwMode="auto">
          <a:noFill/>
          <a:ln>
            <a:miter lim="800000"/>
          </a:ln>
        </p:spPr>
        <p:txBody>
          <a:bodyPr wrap="square" numCol="1" anchorCtr="0" compatLnSpc="1"/>
          <a:lstStyle/>
          <a:p>
            <a:fld id="{74E14133-F4E6-4165-851D-0E91D85159DF}"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78179" name="Notes Placeholder 2"/>
          <p:cNvSpPr>
            <a:spLocks noGrp="1"/>
          </p:cNvSpPr>
          <p:nvPr>
            <p:ph type="body" idx="1"/>
          </p:nvPr>
        </p:nvSpPr>
        <p:spPr bwMode="auto">
          <a:noFill/>
        </p:spPr>
        <p:txBody>
          <a:bodyPr wrap="square" numCol="1" anchor="t" anchorCtr="0" compatLnSpc="1"/>
          <a:lstStyle/>
          <a:p>
            <a:pPr eaLnBrk="1" hangingPunct="1"/>
            <a:endParaRPr lang="en-US"/>
          </a:p>
        </p:txBody>
      </p:sp>
      <p:sp>
        <p:nvSpPr>
          <p:cNvPr id="178180" name="Slide Number Placeholder 3"/>
          <p:cNvSpPr>
            <a:spLocks noGrp="1"/>
          </p:cNvSpPr>
          <p:nvPr>
            <p:ph type="sldNum" sz="quarter" idx="5"/>
          </p:nvPr>
        </p:nvSpPr>
        <p:spPr bwMode="auto">
          <a:noFill/>
          <a:ln>
            <a:miter lim="800000"/>
          </a:ln>
        </p:spPr>
        <p:txBody>
          <a:bodyPr wrap="square" numCol="1" anchorCtr="0" compatLnSpc="1"/>
          <a:lstStyle/>
          <a:p>
            <a:fld id="{536AF2AE-E7D2-46EF-AFD4-8A2B1107D191}"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81251" name="Notes Placeholder 2"/>
          <p:cNvSpPr>
            <a:spLocks noGrp="1"/>
          </p:cNvSpPr>
          <p:nvPr>
            <p:ph type="body" idx="1"/>
          </p:nvPr>
        </p:nvSpPr>
        <p:spPr bwMode="auto">
          <a:noFill/>
        </p:spPr>
        <p:txBody>
          <a:bodyPr wrap="square" numCol="1" anchor="t" anchorCtr="0" compatLnSpc="1"/>
          <a:lstStyle/>
          <a:p>
            <a:pPr eaLnBrk="1" hangingPunct="1"/>
            <a:endParaRPr lang="en-US"/>
          </a:p>
        </p:txBody>
      </p:sp>
      <p:sp>
        <p:nvSpPr>
          <p:cNvPr id="181252" name="Slide Number Placeholder 3"/>
          <p:cNvSpPr>
            <a:spLocks noGrp="1"/>
          </p:cNvSpPr>
          <p:nvPr>
            <p:ph type="sldNum" sz="quarter" idx="5"/>
          </p:nvPr>
        </p:nvSpPr>
        <p:spPr bwMode="auto">
          <a:noFill/>
          <a:ln>
            <a:miter lim="800000"/>
          </a:ln>
        </p:spPr>
        <p:txBody>
          <a:bodyPr wrap="square" numCol="1" anchorCtr="0" compatLnSpc="1"/>
          <a:lstStyle/>
          <a:p>
            <a:fld id="{E5E29736-3D3A-4EA6-9D3D-11461CE58488}"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7"/>
        <p:cNvGrpSpPr/>
        <p:nvPr/>
      </p:nvGrpSpPr>
      <p:grpSpPr>
        <a:xfrm>
          <a:off x="0" y="0"/>
          <a:ext cx="0" cy="0"/>
          <a:chOff x="0" y="0"/>
          <a:chExt cx="0" cy="0"/>
        </a:xfrm>
      </p:grpSpPr>
      <p:sp>
        <p:nvSpPr>
          <p:cNvPr id="168" name="Google Shape;168;g14356f1aff2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4356f1aff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g14356f1aff2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4356f1aff2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g136df06fb0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6df06fb0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91139"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91140" name="Slide Number Placeholder 3"/>
          <p:cNvSpPr>
            <a:spLocks noGrp="1"/>
          </p:cNvSpPr>
          <p:nvPr>
            <p:ph type="sldNum" sz="quarter" idx="5"/>
          </p:nvPr>
        </p:nvSpPr>
        <p:spPr bwMode="auto">
          <a:noFill/>
          <a:ln>
            <a:miter lim="800000"/>
          </a:ln>
        </p:spPr>
        <p:txBody>
          <a:bodyPr wrap="square" numCol="1" anchorCtr="0" compatLnSpc="1"/>
          <a:lstStyle/>
          <a:p>
            <a:fld id="{403FD3F1-6970-4EBB-816B-79B1E10878B2}"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
        <p:cNvGrpSpPr/>
        <p:nvPr/>
      </p:nvGrpSpPr>
      <p:grpSpPr>
        <a:xfrm>
          <a:off x="0" y="0"/>
          <a:ext cx="0" cy="0"/>
          <a:chOff x="0" y="0"/>
          <a:chExt cx="0" cy="0"/>
        </a:xfrm>
      </p:grpSpPr>
      <p:sp>
        <p:nvSpPr>
          <p:cNvPr id="71" name="Google Shape;71;g14356f1af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4356f1af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ln>
        </p:spPr>
      </p:sp>
      <p:sp>
        <p:nvSpPr>
          <p:cNvPr id="93187"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93188" name="Slide Number Placeholder 3"/>
          <p:cNvSpPr>
            <a:spLocks noGrp="1"/>
          </p:cNvSpPr>
          <p:nvPr>
            <p:ph type="sldNum" sz="quarter" idx="5"/>
          </p:nvPr>
        </p:nvSpPr>
        <p:spPr bwMode="auto">
          <a:noFill/>
          <a:ln>
            <a:miter lim="800000"/>
          </a:ln>
        </p:spPr>
        <p:txBody>
          <a:bodyPr wrap="square" numCol="1" anchorCtr="0" compatLnSpc="1"/>
          <a:lstStyle/>
          <a:p>
            <a:fld id="{29F28CCB-9725-438E-9BD8-20D393E03E67}"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
        <p:cNvGrpSpPr/>
        <p:nvPr/>
      </p:nvGrpSpPr>
      <p:grpSpPr>
        <a:xfrm>
          <a:off x="0" y="0"/>
          <a:ext cx="0" cy="0"/>
          <a:chOff x="0" y="0"/>
          <a:chExt cx="0" cy="0"/>
        </a:xfrm>
      </p:grpSpPr>
      <p:sp>
        <p:nvSpPr>
          <p:cNvPr id="198" name="Google Shape;198;g14356f1aff2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4356f1aff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2"/>
        <p:cNvGrpSpPr/>
        <p:nvPr/>
      </p:nvGrpSpPr>
      <p:grpSpPr>
        <a:xfrm>
          <a:off x="0" y="0"/>
          <a:ext cx="0" cy="0"/>
          <a:chOff x="0" y="0"/>
          <a:chExt cx="0" cy="0"/>
        </a:xfrm>
      </p:grpSpPr>
      <p:sp>
        <p:nvSpPr>
          <p:cNvPr id="203" name="Google Shape;203;g14356f1aff2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4356f1aff2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9"/>
        <p:cNvGrpSpPr/>
        <p:nvPr/>
      </p:nvGrpSpPr>
      <p:grpSpPr>
        <a:xfrm>
          <a:off x="0" y="0"/>
          <a:ext cx="0" cy="0"/>
          <a:chOff x="0" y="0"/>
          <a:chExt cx="0" cy="0"/>
        </a:xfrm>
      </p:grpSpPr>
      <p:sp>
        <p:nvSpPr>
          <p:cNvPr id="960" name="Google Shape;960;p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1" name="Google Shape;961;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ln>
        </p:spPr>
      </p:sp>
      <p:sp>
        <p:nvSpPr>
          <p:cNvPr id="101379"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101380" name="Slide Number Placeholder 3"/>
          <p:cNvSpPr>
            <a:spLocks noGrp="1"/>
          </p:cNvSpPr>
          <p:nvPr>
            <p:ph type="sldNum" sz="quarter" idx="5"/>
          </p:nvPr>
        </p:nvSpPr>
        <p:spPr bwMode="auto">
          <a:noFill/>
          <a:ln>
            <a:miter lim="800000"/>
          </a:ln>
        </p:spPr>
        <p:txBody>
          <a:bodyPr wrap="square" numCol="1" anchorCtr="0" compatLnSpc="1"/>
          <a:lstStyle/>
          <a:p>
            <a:fld id="{115083C6-3783-49EE-ADF5-5D942CA74ECE}"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04451"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104452" name="Slide Number Placeholder 3"/>
          <p:cNvSpPr>
            <a:spLocks noGrp="1"/>
          </p:cNvSpPr>
          <p:nvPr>
            <p:ph type="sldNum" sz="quarter" idx="5"/>
          </p:nvPr>
        </p:nvSpPr>
        <p:spPr bwMode="auto">
          <a:noFill/>
          <a:ln>
            <a:miter lim="800000"/>
          </a:ln>
        </p:spPr>
        <p:txBody>
          <a:bodyPr wrap="square" numCol="1" anchorCtr="0" compatLnSpc="1"/>
          <a:lstStyle/>
          <a:p>
            <a:fld id="{E70F9786-295F-46D5-92D9-1C79089A1FE7}"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09571"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09572" name="Slide Number Placeholder 3"/>
          <p:cNvSpPr>
            <a:spLocks noGrp="1"/>
          </p:cNvSpPr>
          <p:nvPr>
            <p:ph type="sldNum" sz="quarter" idx="5"/>
          </p:nvPr>
        </p:nvSpPr>
        <p:spPr bwMode="auto">
          <a:noFill/>
          <a:ln>
            <a:miter lim="800000"/>
          </a:ln>
        </p:spPr>
        <p:txBody>
          <a:bodyPr wrap="square" numCol="1" anchorCtr="0" compatLnSpc="1"/>
          <a:lstStyle/>
          <a:p>
            <a:fld id="{50C252AD-F034-4E44-996C-B7F6C667B717}" type="slidenum">
              <a:rPr lang="en-US"/>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11619"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11620" name="Slide Number Placeholder 3"/>
          <p:cNvSpPr>
            <a:spLocks noGrp="1"/>
          </p:cNvSpPr>
          <p:nvPr>
            <p:ph type="sldNum" sz="quarter" idx="5"/>
          </p:nvPr>
        </p:nvSpPr>
        <p:spPr bwMode="auto">
          <a:noFill/>
          <a:ln>
            <a:miter lim="800000"/>
          </a:ln>
        </p:spPr>
        <p:txBody>
          <a:bodyPr wrap="square" numCol="1" anchorCtr="0" compatLnSpc="1"/>
          <a:lstStyle/>
          <a:p>
            <a:fld id="{8A4ABB63-3A0A-4628-A9D7-E8E97968B768}" type="slidenum">
              <a:rPr lang="en-US"/>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13667"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13668" name="Slide Number Placeholder 3"/>
          <p:cNvSpPr>
            <a:spLocks noGrp="1"/>
          </p:cNvSpPr>
          <p:nvPr>
            <p:ph type="sldNum" sz="quarter" idx="5"/>
          </p:nvPr>
        </p:nvSpPr>
        <p:spPr bwMode="auto">
          <a:noFill/>
          <a:ln>
            <a:miter lim="800000"/>
          </a:ln>
        </p:spPr>
        <p:txBody>
          <a:bodyPr wrap="square" numCol="1" anchorCtr="0" compatLnSpc="1"/>
          <a:lstStyle/>
          <a:p>
            <a:fld id="{EAE091A3-3EB0-4297-9987-2AF7F064C1FD}" type="slidenum">
              <a:rPr lang="en-US"/>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15715"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15716" name="Slide Number Placeholder 3"/>
          <p:cNvSpPr>
            <a:spLocks noGrp="1"/>
          </p:cNvSpPr>
          <p:nvPr>
            <p:ph type="sldNum" sz="quarter" idx="5"/>
          </p:nvPr>
        </p:nvSpPr>
        <p:spPr bwMode="auto">
          <a:noFill/>
          <a:ln>
            <a:miter lim="800000"/>
          </a:ln>
        </p:spPr>
        <p:txBody>
          <a:bodyPr wrap="square" numCol="1" anchorCtr="0" compatLnSpc="1"/>
          <a:lstStyle/>
          <a:p>
            <a:fld id="{36B11E8F-2C5D-49CB-901E-1B9B791BE1A1}" type="slidenum">
              <a:rPr lang="en-US"/>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
        <p:cNvGrpSpPr/>
        <p:nvPr/>
      </p:nvGrpSpPr>
      <p:grpSpPr>
        <a:xfrm>
          <a:off x="0" y="0"/>
          <a:ext cx="0" cy="0"/>
          <a:chOff x="0" y="0"/>
          <a:chExt cx="0" cy="0"/>
        </a:xfrm>
      </p:grpSpPr>
      <p:sp>
        <p:nvSpPr>
          <p:cNvPr id="76" name="Google Shape;76;g1432ebf3a0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432ebf3a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1. Analyzing would include things like Exploratory Data Analayis (EDA) to get insights </a:t>
            </a:r>
            <a:endParaRPr lang="en-IN"/>
          </a:p>
          <a:p>
            <a:pPr marL="0" lvl="0" indent="0" algn="l" rtl="0">
              <a:spcBef>
                <a:spcPts val="0"/>
              </a:spcBef>
              <a:spcAft>
                <a:spcPts val="0"/>
              </a:spcAft>
              <a:buNone/>
            </a:pPr>
            <a:r>
              <a:rPr lang="en-IN"/>
              <a:t>2. Drawing conclusions would include making decisions, estimations or predictions --Inference</a:t>
            </a:r>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16739"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16740" name="Slide Number Placeholder 3"/>
          <p:cNvSpPr>
            <a:spLocks noGrp="1"/>
          </p:cNvSpPr>
          <p:nvPr>
            <p:ph type="sldNum" sz="quarter" idx="5"/>
          </p:nvPr>
        </p:nvSpPr>
        <p:spPr bwMode="auto">
          <a:noFill/>
          <a:ln>
            <a:miter lim="800000"/>
          </a:ln>
        </p:spPr>
        <p:txBody>
          <a:bodyPr wrap="square" numCol="1" anchorCtr="0" compatLnSpc="1"/>
          <a:lstStyle/>
          <a:p>
            <a:fld id="{D3E302CA-9898-4FDF-A110-78A974CA2560}" type="slidenum">
              <a:rPr lang="en-US"/>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ln>
        </p:spPr>
      </p:sp>
      <p:sp>
        <p:nvSpPr>
          <p:cNvPr id="121859"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21860" name="Slide Number Placeholder 3"/>
          <p:cNvSpPr>
            <a:spLocks noGrp="1"/>
          </p:cNvSpPr>
          <p:nvPr>
            <p:ph type="sldNum" sz="quarter" idx="5"/>
          </p:nvPr>
        </p:nvSpPr>
        <p:spPr bwMode="auto">
          <a:noFill/>
          <a:ln>
            <a:miter lim="800000"/>
          </a:ln>
        </p:spPr>
        <p:txBody>
          <a:bodyPr wrap="square" numCol="1" anchorCtr="0" compatLnSpc="1"/>
          <a:lstStyle/>
          <a:p>
            <a:fld id="{C1DF967B-6987-4B98-974D-BE4BAF354EF1}" type="slidenum">
              <a:rPr lang="en-US"/>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21859"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21860" name="Slide Number Placeholder 3"/>
          <p:cNvSpPr>
            <a:spLocks noGrp="1"/>
          </p:cNvSpPr>
          <p:nvPr>
            <p:ph type="sldNum" sz="quarter" idx="5"/>
          </p:nvPr>
        </p:nvSpPr>
        <p:spPr bwMode="auto">
          <a:noFill/>
          <a:ln>
            <a:miter lim="800000"/>
          </a:ln>
        </p:spPr>
        <p:txBody>
          <a:bodyPr wrap="square" numCol="1" anchorCtr="0" compatLnSpc="1"/>
          <a:lstStyle/>
          <a:p>
            <a:fld id="{C1DF967B-6987-4B98-974D-BE4BAF354EF1}" type="slidenum">
              <a:rPr lang="en-US"/>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29027"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29028" name="Slide Number Placeholder 3"/>
          <p:cNvSpPr>
            <a:spLocks noGrp="1"/>
          </p:cNvSpPr>
          <p:nvPr>
            <p:ph type="sldNum" sz="quarter" idx="5"/>
          </p:nvPr>
        </p:nvSpPr>
        <p:spPr bwMode="auto">
          <a:noFill/>
          <a:ln>
            <a:miter lim="800000"/>
          </a:ln>
        </p:spPr>
        <p:txBody>
          <a:bodyPr wrap="square" numCol="1" anchorCtr="0" compatLnSpc="1"/>
          <a:lstStyle/>
          <a:p>
            <a:fld id="{4DC0A816-F23F-4B17-9996-91811FC74D6F}" type="slidenum">
              <a:rPr lang="en-US"/>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31075"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31076" name="Slide Number Placeholder 3"/>
          <p:cNvSpPr>
            <a:spLocks noGrp="1"/>
          </p:cNvSpPr>
          <p:nvPr>
            <p:ph type="sldNum" sz="quarter" idx="5"/>
          </p:nvPr>
        </p:nvSpPr>
        <p:spPr bwMode="auto">
          <a:noFill/>
          <a:ln>
            <a:miter lim="800000"/>
          </a:ln>
        </p:spPr>
        <p:txBody>
          <a:bodyPr wrap="square" numCol="1" anchorCtr="0" compatLnSpc="1"/>
          <a:lstStyle/>
          <a:p>
            <a:fld id="{120C7535-8F82-45ED-B03A-0E537C558977}" type="slidenum">
              <a:rPr lang="en-US"/>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32099"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32100" name="Slide Number Placeholder 3"/>
          <p:cNvSpPr>
            <a:spLocks noGrp="1"/>
          </p:cNvSpPr>
          <p:nvPr>
            <p:ph type="sldNum" sz="quarter" idx="5"/>
          </p:nvPr>
        </p:nvSpPr>
        <p:spPr bwMode="auto">
          <a:noFill/>
          <a:ln>
            <a:miter lim="800000"/>
          </a:ln>
        </p:spPr>
        <p:txBody>
          <a:bodyPr wrap="square" numCol="1" anchorCtr="0" compatLnSpc="1"/>
          <a:lstStyle/>
          <a:p>
            <a:fld id="{DC7D874F-07EB-4AAB-A7EF-15676E794673}" type="slidenum">
              <a:rPr lang="en-US"/>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34147"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34148" name="Slide Number Placeholder 3"/>
          <p:cNvSpPr>
            <a:spLocks noGrp="1"/>
          </p:cNvSpPr>
          <p:nvPr>
            <p:ph type="sldNum" sz="quarter" idx="5"/>
          </p:nvPr>
        </p:nvSpPr>
        <p:spPr bwMode="auto">
          <a:noFill/>
          <a:ln>
            <a:miter lim="800000"/>
          </a:ln>
        </p:spPr>
        <p:txBody>
          <a:bodyPr wrap="square" numCol="1" anchorCtr="0" compatLnSpc="1"/>
          <a:lstStyle/>
          <a:p>
            <a:fld id="{E5BB7142-0032-4F8C-8E8F-8CCBA5291412}" type="slidenum">
              <a:rPr lang="en-US"/>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36195" name="Notes Placeholder 2"/>
          <p:cNvSpPr>
            <a:spLocks noGrp="1"/>
          </p:cNvSpPr>
          <p:nvPr>
            <p:ph type="body" idx="1"/>
          </p:nvPr>
        </p:nvSpPr>
        <p:spPr bwMode="auto">
          <a:noFill/>
        </p:spPr>
        <p:txBody>
          <a:bodyPr wrap="square" numCol="1" anchor="t" anchorCtr="0" compatLnSpc="1"/>
          <a:lstStyle/>
          <a:p>
            <a:pPr>
              <a:spcBef>
                <a:spcPct val="0"/>
              </a:spcBef>
            </a:pPr>
            <a:endParaRPr lang="en-US" dirty="0"/>
          </a:p>
        </p:txBody>
      </p:sp>
      <p:sp>
        <p:nvSpPr>
          <p:cNvPr id="136196" name="Slide Number Placeholder 3"/>
          <p:cNvSpPr>
            <a:spLocks noGrp="1"/>
          </p:cNvSpPr>
          <p:nvPr>
            <p:ph type="sldNum" sz="quarter" idx="5"/>
          </p:nvPr>
        </p:nvSpPr>
        <p:spPr bwMode="auto">
          <a:noFill/>
          <a:ln>
            <a:miter lim="800000"/>
          </a:ln>
        </p:spPr>
        <p:txBody>
          <a:bodyPr wrap="square" numCol="1" anchorCtr="0" compatLnSpc="1"/>
          <a:lstStyle/>
          <a:p>
            <a:fld id="{E9863AA4-A410-40F2-913C-72E260DFB941}" type="slidenum">
              <a:rPr lang="en-US"/>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0"/>
        <p:cNvGrpSpPr/>
        <p:nvPr/>
      </p:nvGrpSpPr>
      <p:grpSpPr>
        <a:xfrm>
          <a:off x="0" y="0"/>
          <a:ext cx="0" cy="0"/>
          <a:chOff x="0" y="0"/>
          <a:chExt cx="0" cy="0"/>
        </a:xfrm>
      </p:grpSpPr>
      <p:sp>
        <p:nvSpPr>
          <p:cNvPr id="1211" name="Google Shape;1211;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2" name="Google Shape;1212;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7"/>
        <p:cNvGrpSpPr/>
        <p:nvPr/>
      </p:nvGrpSpPr>
      <p:grpSpPr>
        <a:xfrm>
          <a:off x="0" y="0"/>
          <a:ext cx="0" cy="0"/>
          <a:chOff x="0" y="0"/>
          <a:chExt cx="0" cy="0"/>
        </a:xfrm>
      </p:grpSpPr>
      <p:sp>
        <p:nvSpPr>
          <p:cNvPr id="1218" name="Google Shape;1218;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9" name="Google Shape;1219;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p>
        </p:txBody>
      </p:sp>
      <p:sp>
        <p:nvSpPr>
          <p:cNvPr id="1220" name="Google Shape;1220;p10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g136df06fb0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6df06fb0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6"/>
        <p:cNvGrpSpPr/>
        <p:nvPr/>
      </p:nvGrpSpPr>
      <p:grpSpPr>
        <a:xfrm>
          <a:off x="0" y="0"/>
          <a:ext cx="0" cy="0"/>
          <a:chOff x="0" y="0"/>
          <a:chExt cx="0" cy="0"/>
        </a:xfrm>
      </p:grpSpPr>
      <p:sp>
        <p:nvSpPr>
          <p:cNvPr id="1227" name="Google Shape;1227;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28" name="Google Shape;1228;p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p>
        </p:txBody>
      </p:sp>
      <p:sp>
        <p:nvSpPr>
          <p:cNvPr id="1229" name="Google Shape;1229;p10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5"/>
        <p:cNvGrpSpPr/>
        <p:nvPr/>
      </p:nvGrpSpPr>
      <p:grpSpPr>
        <a:xfrm>
          <a:off x="0" y="0"/>
          <a:ext cx="0" cy="0"/>
          <a:chOff x="0" y="0"/>
          <a:chExt cx="0" cy="0"/>
        </a:xfrm>
      </p:grpSpPr>
      <p:sp>
        <p:nvSpPr>
          <p:cNvPr id="1236" name="Google Shape;1236;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37" name="Google Shape;1237;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p>
        </p:txBody>
      </p:sp>
      <p:sp>
        <p:nvSpPr>
          <p:cNvPr id="1238" name="Google Shape;1238;p10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1"/>
        <p:cNvGrpSpPr/>
        <p:nvPr/>
      </p:nvGrpSpPr>
      <p:grpSpPr>
        <a:xfrm>
          <a:off x="0" y="0"/>
          <a:ext cx="0" cy="0"/>
          <a:chOff x="0" y="0"/>
          <a:chExt cx="0" cy="0"/>
        </a:xfrm>
      </p:grpSpPr>
      <p:sp>
        <p:nvSpPr>
          <p:cNvPr id="1252" name="Google Shape;1252;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53" name="Google Shape;1253;p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p>
        </p:txBody>
      </p:sp>
      <p:sp>
        <p:nvSpPr>
          <p:cNvPr id="1254" name="Google Shape;1254;p10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381000" y="685800"/>
            <a:ext cx="6096000" cy="3429000"/>
          </a:xfrm>
        </p:spPr>
      </p:sp>
      <p:sp>
        <p:nvSpPr>
          <p:cNvPr id="59395" name="Notes Placeholder 2"/>
          <p:cNvSpPr>
            <a:spLocks noGrp="1"/>
          </p:cNvSpPr>
          <p:nvPr>
            <p:ph type="body" idx="1"/>
          </p:nvPr>
        </p:nvSpPr>
        <p:spPr>
          <a:noFill/>
        </p:spPr>
        <p:txBody>
          <a:bodyPr/>
          <a:lstStyle/>
          <a:p>
            <a:pPr eaLnBrk="1" hangingPunct="1"/>
            <a:endParaRPr lang="en-US"/>
          </a:p>
        </p:txBody>
      </p:sp>
      <p:sp>
        <p:nvSpPr>
          <p:cNvPr id="59396" name="Slide Number Placeholder 3"/>
          <p:cNvSpPr>
            <a:spLocks noGrp="1"/>
          </p:cNvSpPr>
          <p:nvPr>
            <p:ph type="sldNum" sz="quarter" idx="5"/>
          </p:nvPr>
        </p:nvSpPr>
        <p:spPr>
          <a:noFill/>
        </p:spPr>
        <p:txBody>
          <a:bodyPr/>
          <a:lstStyle/>
          <a:p>
            <a:fld id="{C7CDCD98-938A-4DBC-B267-8E193C5F1EFB}"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g14356f1aff2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4356f1aff2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2"/>
        <p:cNvGrpSpPr/>
        <p:nvPr/>
      </p:nvGrpSpPr>
      <p:grpSpPr>
        <a:xfrm>
          <a:off x="0" y="0"/>
          <a:ext cx="0" cy="0"/>
          <a:chOff x="0" y="0"/>
          <a:chExt cx="0" cy="0"/>
        </a:xfrm>
      </p:grpSpPr>
      <p:sp>
        <p:nvSpPr>
          <p:cNvPr id="223" name="Google Shape;223;g14356f1aff2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4356f1aff2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7"/>
        <p:cNvGrpSpPr/>
        <p:nvPr/>
      </p:nvGrpSpPr>
      <p:grpSpPr>
        <a:xfrm>
          <a:off x="0" y="0"/>
          <a:ext cx="0" cy="0"/>
          <a:chOff x="0" y="0"/>
          <a:chExt cx="0" cy="0"/>
        </a:xfrm>
      </p:grpSpPr>
      <p:sp>
        <p:nvSpPr>
          <p:cNvPr id="228" name="Google Shape;228;g14356f1aff2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4356f1aff2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2"/>
        <p:cNvGrpSpPr/>
        <p:nvPr/>
      </p:nvGrpSpPr>
      <p:grpSpPr>
        <a:xfrm>
          <a:off x="0" y="0"/>
          <a:ext cx="0" cy="0"/>
          <a:chOff x="0" y="0"/>
          <a:chExt cx="0" cy="0"/>
        </a:xfrm>
      </p:grpSpPr>
      <p:sp>
        <p:nvSpPr>
          <p:cNvPr id="233" name="Google Shape;233;g14356f1aff2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4356f1aff2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7"/>
        <p:cNvGrpSpPr/>
        <p:nvPr/>
      </p:nvGrpSpPr>
      <p:grpSpPr>
        <a:xfrm>
          <a:off x="0" y="0"/>
          <a:ext cx="0" cy="0"/>
          <a:chOff x="0" y="0"/>
          <a:chExt cx="0" cy="0"/>
        </a:xfrm>
      </p:grpSpPr>
      <p:sp>
        <p:nvSpPr>
          <p:cNvPr id="238" name="Google Shape;238;g14356f1aff2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4356f1aff2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2"/>
        <p:cNvGrpSpPr/>
        <p:nvPr/>
      </p:nvGrpSpPr>
      <p:grpSpPr>
        <a:xfrm>
          <a:off x="0" y="0"/>
          <a:ext cx="0" cy="0"/>
          <a:chOff x="0" y="0"/>
          <a:chExt cx="0" cy="0"/>
        </a:xfrm>
      </p:grpSpPr>
      <p:sp>
        <p:nvSpPr>
          <p:cNvPr id="243" name="Google Shape;243;g14356f1aff2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4356f1aff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4069E4-B5F0-4D0B-9BF3-53291CD3D59F}" type="slidenum">
              <a:rPr lang="en-US" smtClean="0"/>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7"/>
        <p:cNvGrpSpPr/>
        <p:nvPr/>
      </p:nvGrpSpPr>
      <p:grpSpPr>
        <a:xfrm>
          <a:off x="0" y="0"/>
          <a:ext cx="0" cy="0"/>
          <a:chOff x="0" y="0"/>
          <a:chExt cx="0" cy="0"/>
        </a:xfrm>
      </p:grpSpPr>
      <p:sp>
        <p:nvSpPr>
          <p:cNvPr id="248" name="Google Shape;248;g14356f1aff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4356f1aff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2"/>
        <p:cNvGrpSpPr/>
        <p:nvPr/>
      </p:nvGrpSpPr>
      <p:grpSpPr>
        <a:xfrm>
          <a:off x="0" y="0"/>
          <a:ext cx="0" cy="0"/>
          <a:chOff x="0" y="0"/>
          <a:chExt cx="0" cy="0"/>
        </a:xfrm>
      </p:grpSpPr>
      <p:sp>
        <p:nvSpPr>
          <p:cNvPr id="253" name="Google Shape;253;g14356f1aff2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4356f1aff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2"/>
        <p:cNvGrpSpPr/>
        <p:nvPr/>
      </p:nvGrpSpPr>
      <p:grpSpPr>
        <a:xfrm>
          <a:off x="0" y="0"/>
          <a:ext cx="0" cy="0"/>
          <a:chOff x="0" y="0"/>
          <a:chExt cx="0" cy="0"/>
        </a:xfrm>
      </p:grpSpPr>
      <p:sp>
        <p:nvSpPr>
          <p:cNvPr id="263" name="Google Shape;263;g14356f1aff2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4356f1aff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g14356f1aff2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4356f1aff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2"/>
        <p:cNvGrpSpPr/>
        <p:nvPr/>
      </p:nvGrpSpPr>
      <p:grpSpPr>
        <a:xfrm>
          <a:off x="0" y="0"/>
          <a:ext cx="0" cy="0"/>
          <a:chOff x="0" y="0"/>
          <a:chExt cx="0" cy="0"/>
        </a:xfrm>
      </p:grpSpPr>
      <p:sp>
        <p:nvSpPr>
          <p:cNvPr id="283" name="Google Shape;283;g14356f1aff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4356f1aff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7"/>
        <p:cNvGrpSpPr/>
        <p:nvPr/>
      </p:nvGrpSpPr>
      <p:grpSpPr>
        <a:xfrm>
          <a:off x="0" y="0"/>
          <a:ext cx="0" cy="0"/>
          <a:chOff x="0" y="0"/>
          <a:chExt cx="0" cy="0"/>
        </a:xfrm>
      </p:grpSpPr>
      <p:sp>
        <p:nvSpPr>
          <p:cNvPr id="288" name="Google Shape;288;g14356f1aff2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4356f1aff2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r>
              <a:rPr lang="en-US" dirty="0">
                <a:solidFill>
                  <a:schemeClr val="tx1"/>
                </a:solidFill>
                <a:sym typeface="+mn-ea"/>
              </a:rPr>
              <a:t>AI- artificial Intelligence is a huge set of tools for making computers</a:t>
            </a:r>
            <a:r>
              <a:rPr lang="en-IN" altLang="en-US" dirty="0">
                <a:solidFill>
                  <a:schemeClr val="tx1"/>
                </a:solidFill>
                <a:sym typeface="+mn-ea"/>
              </a:rPr>
              <a:t> </a:t>
            </a:r>
            <a:r>
              <a:rPr lang="en-US" dirty="0">
                <a:solidFill>
                  <a:schemeClr val="tx1"/>
                </a:solidFill>
                <a:sym typeface="+mn-ea"/>
              </a:rPr>
              <a:t>behave intelligently</a:t>
            </a:r>
            <a:endParaRPr lang="en-US" dirty="0">
              <a:solidFill>
                <a:schemeClr val="tx1"/>
              </a:solidFill>
            </a:endParaRPr>
          </a:p>
          <a:p>
            <a:r>
              <a:rPr lang="en-US" dirty="0">
                <a:solidFill>
                  <a:schemeClr val="tx1"/>
                </a:solidFill>
                <a:sym typeface="+mn-ea"/>
              </a:rPr>
              <a:t>ML- Machine Learning is the most prevalent subset of AI followed by                                                  Robotics</a:t>
            </a:r>
            <a:endParaRPr lang="en-US" dirty="0">
              <a:solidFill>
                <a:schemeClr val="tx1"/>
              </a:solidFill>
            </a:endParaRPr>
          </a:p>
          <a:p>
            <a:r>
              <a:rPr lang="en-US" dirty="0">
                <a:solidFill>
                  <a:schemeClr val="tx1"/>
                </a:solidFill>
                <a:sym typeface="+mn-ea"/>
              </a:rPr>
              <a:t>DS- Data Science deals with discovery and creating insights from data. ML is often an important data science tool.</a:t>
            </a:r>
            <a:endParaRPr lang="en-US" dirty="0">
              <a:solidFill>
                <a:schemeClr val="tx1"/>
              </a:solidFill>
            </a:endParaRPr>
          </a:p>
          <a:p>
            <a:r>
              <a:rPr lang="en-US" dirty="0">
                <a:solidFill>
                  <a:schemeClr val="tx1"/>
                </a:solidFill>
                <a:sym typeface="+mn-ea"/>
              </a:rPr>
              <a:t>DL- Deep Learning ,aka neural networks is a special area of ML and is best when inputs are images or text</a:t>
            </a:r>
            <a:endParaRPr lang="en-US" dirty="0">
              <a:solidFill>
                <a:schemeClr val="tx1"/>
              </a:solidFill>
            </a:endParaRPr>
          </a:p>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r>
              <a:rPr lang="en-IN" altLang="en-US">
                <a:sym typeface="+mn-ea"/>
              </a:rPr>
              <a:t>Regression- when goal is to predict a numerical variable like House Price </a:t>
            </a:r>
            <a:endParaRPr lang="en-IN" altLang="en-US"/>
          </a:p>
          <a:p>
            <a:r>
              <a:rPr lang="en-IN" altLang="en-US">
                <a:sym typeface="+mn-ea"/>
              </a:rPr>
              <a:t>Classification- when goal is to predict a class like Fraud/Not Fraud</a:t>
            </a:r>
            <a:endParaRPr lang="en-IN" altLang="en-US"/>
          </a:p>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r>
              <a:rPr lang="en-IN" altLang="en-US"/>
              <a:t>1. Scoping- define the Project what you have to work on, what is X and what is Y </a:t>
            </a:r>
            <a:endParaRPr lang="en-IN" altLang="en-US"/>
          </a:p>
          <a:p>
            <a:r>
              <a:rPr lang="en-IN" altLang="en-US"/>
              <a:t>2. Collect the Data -- Define the data , labelling and organizing data</a:t>
            </a:r>
            <a:endParaRPr lang="en-IN" altLang="en-US"/>
          </a:p>
          <a:p>
            <a:r>
              <a:rPr lang="en-IN" altLang="en-US"/>
              <a:t>3. Model Training - Select and Train the model and evaluate the model(error analysis) --&gt; update the model or collect mode data </a:t>
            </a:r>
            <a:endParaRPr lang="en-IN" altLang="en-US"/>
          </a:p>
          <a:p>
            <a:r>
              <a:rPr lang="en-IN" altLang="en-US"/>
              <a:t>     -- &gt; We also do Model optimization to ensure that the ML model is reliable and ready for Production --&gt; Model interpretation to explain the       </a:t>
            </a:r>
            <a:endParaRPr lang="en-IN" altLang="en-US"/>
          </a:p>
          <a:p>
            <a:pPr marL="158750" indent="0">
              <a:buNone/>
            </a:pPr>
            <a:r>
              <a:rPr lang="en-IN" altLang="en-US"/>
              <a:t> model</a:t>
            </a:r>
            <a:endParaRPr lang="en-IN" altLang="en-US"/>
          </a:p>
          <a:p>
            <a:pPr marL="158750" indent="0">
              <a:buNone/>
            </a:pPr>
            <a:r>
              <a:rPr lang="en-IN" altLang="en-US"/>
              <a:t>4. Deploy the model to production turn on the  traffic --&gt; track the data coming and monitor the system, eg if data distribution changes( data drift)we need to update the system--&gt; by doing model evaluation --&gt; take the new data and retrain the model and put it in production ( we need to monitor and maintain the system periodically)</a:t>
            </a:r>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14356f1aff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4356f1aff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3"/>
        <p:cNvGrpSpPr/>
        <p:nvPr/>
      </p:nvGrpSpPr>
      <p:grpSpPr>
        <a:xfrm>
          <a:off x="0" y="0"/>
          <a:ext cx="0" cy="0"/>
          <a:chOff x="0" y="0"/>
          <a:chExt cx="0" cy="0"/>
        </a:xfrm>
      </p:grpSpPr>
      <p:sp>
        <p:nvSpPr>
          <p:cNvPr id="294" name="Google Shape;294;g136df06fb0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36df06fb0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C1779A-D23C-436C-A1A8-7562E6DD9266}"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4"/>
        <p:cNvGrpSpPr/>
        <p:nvPr/>
      </p:nvGrpSpPr>
      <p:grpSpPr>
        <a:xfrm>
          <a:off x="0" y="0"/>
          <a:ext cx="0" cy="0"/>
          <a:chOff x="0" y="0"/>
          <a:chExt cx="0" cy="0"/>
        </a:xfrm>
      </p:grpSpPr>
      <p:sp>
        <p:nvSpPr>
          <p:cNvPr id="295" name="Google Shape;29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6" name="Google Shape;296;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28650" y="4767263"/>
            <a:ext cx="2057400" cy="273844"/>
          </a:xfrm>
        </p:spPr>
        <p:txBody>
          <a:bodyPr/>
          <a:lstStyle/>
          <a:p>
            <a:fld id="{A2622BBD-26B4-4A1A-8B9C-213FC1383DBD}" type="datetimeFigureOut">
              <a:rPr lang="en-US" smtClean="0"/>
            </a:fld>
            <a:endParaRPr lang="en-US"/>
          </a:p>
        </p:txBody>
      </p:sp>
      <p:sp>
        <p:nvSpPr>
          <p:cNvPr id="5" name="Footer Placeholder 4"/>
          <p:cNvSpPr>
            <a:spLocks noGrp="1"/>
          </p:cNvSpPr>
          <p:nvPr>
            <p:ph type="ftr" sz="quarter" idx="11"/>
          </p:nvPr>
        </p:nvSpPr>
        <p:spPr>
          <a:xfrm>
            <a:off x="3028950" y="4767263"/>
            <a:ext cx="3086100" cy="273844"/>
          </a:xfrm>
        </p:spPr>
        <p:txBody>
          <a:bodyPr/>
          <a:lstStyle/>
          <a:p>
            <a:endParaRPr lang="en-US"/>
          </a:p>
        </p:txBody>
      </p:sp>
      <p:sp>
        <p:nvSpPr>
          <p:cNvPr id="6" name="Slide Number Placeholder 5"/>
          <p:cNvSpPr>
            <a:spLocks noGrp="1"/>
          </p:cNvSpPr>
          <p:nvPr>
            <p:ph type="sldNum" sz="quarter" idx="12"/>
          </p:nvPr>
        </p:nvSpPr>
        <p:spPr/>
        <p:txBody>
          <a:bodyPr/>
          <a:lstStyle/>
          <a:p>
            <a:fld id="{BBF981A8-281E-438F-879D-2115CC65BBC2}"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10287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457200" y="1485900"/>
            <a:ext cx="4038600" cy="29146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485900"/>
            <a:ext cx="4038600" cy="29146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2"/>
          <p:cNvSpPr>
            <a:spLocks noGrp="1" noChangeArrowheads="1"/>
          </p:cNvSpPr>
          <p:nvPr>
            <p:ph type="ftr" sz="quarter" idx="10"/>
          </p:nvPr>
        </p:nvSpPr>
        <p:spPr>
          <a:xfrm>
            <a:off x="3124200" y="4767263"/>
            <a:ext cx="2895600" cy="273844"/>
          </a:xfrm>
        </p:spPr>
        <p:txBody>
          <a:bodyPr/>
          <a:lstStyle>
            <a:lvl1pPr>
              <a:defRPr/>
            </a:lvl1pPr>
          </a:lstStyle>
          <a:p>
            <a:pPr>
              <a:defRPr/>
            </a:pPr>
            <a:r>
              <a:rPr lang="en-US"/>
              <a:t>Bluman, Chapter 3</a:t>
            </a:r>
            <a:endParaRPr lang="en-US"/>
          </a:p>
        </p:txBody>
      </p:sp>
      <p:sp>
        <p:nvSpPr>
          <p:cNvPr id="6" name="Rectangle 3"/>
          <p:cNvSpPr>
            <a:spLocks noGrp="1" noChangeArrowheads="1"/>
          </p:cNvSpPr>
          <p:nvPr>
            <p:ph type="sldNum" sz="quarter" idx="11"/>
          </p:nvPr>
        </p:nvSpPr>
        <p:spPr/>
        <p:txBody>
          <a:bodyPr/>
          <a:lstStyle>
            <a:lvl1pPr>
              <a:defRPr/>
            </a:lvl1pPr>
          </a:lstStyle>
          <a:p>
            <a:pPr>
              <a:defRPr/>
            </a:pPr>
            <a:fld id="{F463CBC8-5227-43FE-806C-DA9C57672EA9}" type="slidenum">
              <a:rPr lang="en-US"/>
            </a:fld>
            <a:endParaRPr lang="en-US"/>
          </a:p>
        </p:txBody>
      </p:sp>
      <p:sp>
        <p:nvSpPr>
          <p:cNvPr id="7" name="Rectangle 16"/>
          <p:cNvSpPr>
            <a:spLocks noGrp="1" noChangeArrowheads="1"/>
          </p:cNvSpPr>
          <p:nvPr>
            <p:ph type="dt" sz="half" idx="12"/>
          </p:nvPr>
        </p:nvSpPr>
        <p:spPr>
          <a:xfrm>
            <a:off x="457200" y="4767263"/>
            <a:ext cx="2133600" cy="273844"/>
          </a:xfrm>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10287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457200" y="1485900"/>
            <a:ext cx="4038600" cy="29146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4648200" y="1485900"/>
            <a:ext cx="4038600" cy="14001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4648200" y="3000375"/>
            <a:ext cx="4038600" cy="14001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Rectangle 2"/>
          <p:cNvSpPr>
            <a:spLocks noGrp="1" noChangeArrowheads="1"/>
          </p:cNvSpPr>
          <p:nvPr>
            <p:ph type="ftr" sz="quarter" idx="10"/>
          </p:nvPr>
        </p:nvSpPr>
        <p:spPr>
          <a:xfrm>
            <a:off x="3124200" y="4767263"/>
            <a:ext cx="2895600" cy="273844"/>
          </a:xfrm>
        </p:spPr>
        <p:txBody>
          <a:bodyPr/>
          <a:lstStyle>
            <a:lvl1pPr>
              <a:defRPr/>
            </a:lvl1pPr>
          </a:lstStyle>
          <a:p>
            <a:pPr>
              <a:defRPr/>
            </a:pPr>
            <a:r>
              <a:rPr lang="en-US"/>
              <a:t>Bluman, Chapter 3</a:t>
            </a:r>
            <a:endParaRPr lang="en-US"/>
          </a:p>
        </p:txBody>
      </p:sp>
      <p:sp>
        <p:nvSpPr>
          <p:cNvPr id="7" name="Rectangle 3"/>
          <p:cNvSpPr>
            <a:spLocks noGrp="1" noChangeArrowheads="1"/>
          </p:cNvSpPr>
          <p:nvPr>
            <p:ph type="sldNum" sz="quarter" idx="11"/>
          </p:nvPr>
        </p:nvSpPr>
        <p:spPr/>
        <p:txBody>
          <a:bodyPr/>
          <a:lstStyle>
            <a:lvl1pPr>
              <a:defRPr/>
            </a:lvl1pPr>
          </a:lstStyle>
          <a:p>
            <a:pPr>
              <a:defRPr/>
            </a:pPr>
            <a:fld id="{F4D76ABC-9B14-41FD-8413-24C85598C754}" type="slidenum">
              <a:rPr lang="en-US"/>
            </a:fld>
            <a:endParaRPr lang="en-US"/>
          </a:p>
        </p:txBody>
      </p:sp>
      <p:sp>
        <p:nvSpPr>
          <p:cNvPr id="8" name="Rectangle 16"/>
          <p:cNvSpPr>
            <a:spLocks noGrp="1" noChangeArrowheads="1"/>
          </p:cNvSpPr>
          <p:nvPr>
            <p:ph type="dt" sz="half" idx="12"/>
          </p:nvPr>
        </p:nvSpPr>
        <p:spPr>
          <a:xfrm>
            <a:off x="457200" y="4767263"/>
            <a:ext cx="2133600" cy="273844"/>
          </a:xfrm>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pic>
        <p:nvPicPr>
          <p:cNvPr id="2" name="Picture 1"/>
          <p:cNvPicPr>
            <a:picLocks noChangeAspect="1"/>
          </p:cNvPicPr>
          <p:nvPr userDrawn="1"/>
        </p:nvPicPr>
        <p:blipFill>
          <a:blip r:embed="rId15"/>
          <a:stretch>
            <a:fillRect/>
          </a:stretch>
        </p:blipFill>
        <p:spPr>
          <a:xfrm>
            <a:off x="7997190" y="0"/>
            <a:ext cx="1138555" cy="596265"/>
          </a:xfrm>
          <a:prstGeom prst="rect">
            <a:avLst/>
          </a:prstGeom>
        </p:spPr>
      </p:pic>
      <p:grpSp>
        <p:nvGrpSpPr>
          <p:cNvPr id="58" name="Google Shape;58;p13"/>
          <p:cNvGrpSpPr/>
          <p:nvPr userDrawn="1"/>
        </p:nvGrpSpPr>
        <p:grpSpPr>
          <a:xfrm>
            <a:off x="0" y="0"/>
            <a:ext cx="244200" cy="669000"/>
            <a:chOff x="10548200" y="1363625"/>
            <a:chExt cx="244200" cy="669000"/>
          </a:xfrm>
        </p:grpSpPr>
        <p:sp>
          <p:nvSpPr>
            <p:cNvPr id="59" name="Google Shape;59;p13"/>
            <p:cNvSpPr/>
            <p:nvPr/>
          </p:nvSpPr>
          <p:spPr>
            <a:xfrm>
              <a:off x="10548200" y="1698125"/>
              <a:ext cx="244200" cy="334500"/>
            </a:xfrm>
            <a:prstGeom prst="rect">
              <a:avLst/>
            </a:prstGeom>
            <a:solidFill>
              <a:srgbClr val="1A27BF">
                <a:alpha val="98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13"/>
            <p:cNvSpPr/>
            <p:nvPr/>
          </p:nvSpPr>
          <p:spPr>
            <a:xfrm>
              <a:off x="10548200" y="1363625"/>
              <a:ext cx="244200" cy="334500"/>
            </a:xfrm>
            <a:prstGeom prst="rect">
              <a:avLst/>
            </a:prstGeom>
            <a:solidFill>
              <a:srgbClr val="338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 name="Google Shape;58;p13"/>
          <p:cNvGrpSpPr/>
          <p:nvPr userDrawn="1"/>
        </p:nvGrpSpPr>
        <p:grpSpPr>
          <a:xfrm>
            <a:off x="8899525" y="4486275"/>
            <a:ext cx="244200" cy="669000"/>
            <a:chOff x="10548200" y="1363625"/>
            <a:chExt cx="244200" cy="669000"/>
          </a:xfrm>
        </p:grpSpPr>
        <p:sp>
          <p:nvSpPr>
            <p:cNvPr id="4" name="Google Shape;59;p13"/>
            <p:cNvSpPr/>
            <p:nvPr/>
          </p:nvSpPr>
          <p:spPr>
            <a:xfrm>
              <a:off x="10548200" y="1698125"/>
              <a:ext cx="244200" cy="334500"/>
            </a:xfrm>
            <a:prstGeom prst="rect">
              <a:avLst/>
            </a:prstGeom>
            <a:solidFill>
              <a:srgbClr val="1A27BF">
                <a:alpha val="98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60;p13"/>
            <p:cNvSpPr/>
            <p:nvPr/>
          </p:nvSpPr>
          <p:spPr>
            <a:xfrm>
              <a:off x="10548200" y="1363625"/>
              <a:ext cx="244200" cy="334500"/>
            </a:xfrm>
            <a:prstGeom prst="rect">
              <a:avLst/>
            </a:prstGeom>
            <a:solidFill>
              <a:srgbClr val="338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80.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8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image" Target="../media/image8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12.xml"/><Relationship Id="rId4" Type="http://schemas.openxmlformats.org/officeDocument/2006/relationships/image" Target="../media/image84.wmf"/><Relationship Id="rId3" Type="http://schemas.openxmlformats.org/officeDocument/2006/relationships/oleObject" Target="../embeddings/oleObject26.bin"/><Relationship Id="rId2" Type="http://schemas.openxmlformats.org/officeDocument/2006/relationships/image" Target="../media/image83.wmf"/><Relationship Id="rId1" Type="http://schemas.openxmlformats.org/officeDocument/2006/relationships/oleObject" Target="../embeddings/oleObject25.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image" Target="../media/image8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image" Target="../media/image87.png"/></Relationships>
</file>

<file path=ppt/slides/_rels/slide111.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91.wmf"/><Relationship Id="rId7" Type="http://schemas.openxmlformats.org/officeDocument/2006/relationships/oleObject" Target="../embeddings/oleObject30.bin"/><Relationship Id="rId6" Type="http://schemas.openxmlformats.org/officeDocument/2006/relationships/image" Target="../media/image90.wmf"/><Relationship Id="rId5" Type="http://schemas.openxmlformats.org/officeDocument/2006/relationships/oleObject" Target="../embeddings/oleObject29.bin"/><Relationship Id="rId4" Type="http://schemas.openxmlformats.org/officeDocument/2006/relationships/image" Target="../media/image89.wmf"/><Relationship Id="rId3" Type="http://schemas.openxmlformats.org/officeDocument/2006/relationships/oleObject" Target="../embeddings/oleObject28.bin"/><Relationship Id="rId2" Type="http://schemas.openxmlformats.org/officeDocument/2006/relationships/image" Target="../media/image88.wmf"/><Relationship Id="rId10" Type="http://schemas.openxmlformats.org/officeDocument/2006/relationships/vmlDrawing" Target="../drawings/vmlDrawing18.vml"/><Relationship Id="rId1" Type="http://schemas.openxmlformats.org/officeDocument/2006/relationships/oleObject" Target="../embeddings/oleObject27.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11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3.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image" Target="../media/image94.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image" Target="../media/image9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image" Target="../media/image9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1.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2.xml"/><Relationship Id="rId1" Type="http://schemas.openxmlformats.org/officeDocument/2006/relationships/image" Target="../media/image10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3.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4.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5.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2.xml"/><Relationship Id="rId1" Type="http://schemas.openxmlformats.org/officeDocument/2006/relationships/image" Target="../media/image10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s://web.stanford.edu/~hastie/Papers/ESLII.pdf"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16.wmf"/><Relationship Id="rId1"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2.xml"/><Relationship Id="rId2" Type="http://schemas.openxmlformats.org/officeDocument/2006/relationships/image" Target="../media/image22.wmf"/><Relationship Id="rId1"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14.xml"/><Relationship Id="rId7" Type="http://schemas.openxmlformats.org/officeDocument/2006/relationships/image" Target="../media/image26.png"/><Relationship Id="rId6" Type="http://schemas.openxmlformats.org/officeDocument/2006/relationships/image" Target="../media/image25.wmf"/><Relationship Id="rId5" Type="http://schemas.openxmlformats.org/officeDocument/2006/relationships/oleObject" Target="../embeddings/oleObject5.bin"/><Relationship Id="rId4" Type="http://schemas.openxmlformats.org/officeDocument/2006/relationships/image" Target="../media/image24.wmf"/><Relationship Id="rId3" Type="http://schemas.openxmlformats.org/officeDocument/2006/relationships/oleObject" Target="../embeddings/oleObject4.bin"/><Relationship Id="rId2" Type="http://schemas.openxmlformats.org/officeDocument/2006/relationships/image" Target="../media/image23.wmf"/><Relationship Id="rId10" Type="http://schemas.openxmlformats.org/officeDocument/2006/relationships/notesSlide" Target="../notesSlides/notesSlide18.xml"/><Relationship Id="rId1"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2.xml"/><Relationship Id="rId2" Type="http://schemas.openxmlformats.org/officeDocument/2006/relationships/image" Target="../media/image38.wmf"/><Relationship Id="rId1" Type="http://schemas.openxmlformats.org/officeDocument/2006/relationships/oleObject" Target="../embeddings/oleObject6.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42.png"/><Relationship Id="rId1"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vmlDrawing" Target="../drawings/vmlDrawing5.vml"/><Relationship Id="rId5" Type="http://schemas.openxmlformats.org/officeDocument/2006/relationships/slideLayout" Target="../slideLayouts/slideLayout12.xml"/><Relationship Id="rId4" Type="http://schemas.openxmlformats.org/officeDocument/2006/relationships/image" Target="../media/image45.wmf"/><Relationship Id="rId3" Type="http://schemas.openxmlformats.org/officeDocument/2006/relationships/oleObject" Target="../embeddings/oleObject8.bin"/><Relationship Id="rId2" Type="http://schemas.openxmlformats.org/officeDocument/2006/relationships/image" Target="../media/image44.wmf"/><Relationship Id="rId1" Type="http://schemas.openxmlformats.org/officeDocument/2006/relationships/oleObject" Target="../embeddings/oleObject7.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vmlDrawing" Target="../drawings/vmlDrawing6.vml"/><Relationship Id="rId3" Type="http://schemas.openxmlformats.org/officeDocument/2006/relationships/slideLayout" Target="../slideLayouts/slideLayout12.xml"/><Relationship Id="rId2" Type="http://schemas.openxmlformats.org/officeDocument/2006/relationships/image" Target="../media/image47.wmf"/><Relationship Id="rId1" Type="http://schemas.openxmlformats.org/officeDocument/2006/relationships/oleObject" Target="../embeddings/oleObject9.bin"/></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7.vml"/><Relationship Id="rId3" Type="http://schemas.openxmlformats.org/officeDocument/2006/relationships/slideLayout" Target="../slideLayouts/slideLayout12.xml"/><Relationship Id="rId2" Type="http://schemas.openxmlformats.org/officeDocument/2006/relationships/image" Target="../media/image48.wmf"/><Relationship Id="rId1" Type="http://schemas.openxmlformats.org/officeDocument/2006/relationships/oleObject" Target="../embeddings/oleObject10.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vmlDrawing" Target="../drawings/vmlDrawing8.vml"/><Relationship Id="rId3" Type="http://schemas.openxmlformats.org/officeDocument/2006/relationships/slideLayout" Target="../slideLayouts/slideLayout12.xml"/><Relationship Id="rId2" Type="http://schemas.openxmlformats.org/officeDocument/2006/relationships/image" Target="../media/image49.wmf"/><Relationship Id="rId1" Type="http://schemas.openxmlformats.org/officeDocument/2006/relationships/oleObject" Target="../embeddings/oleObject11.bin"/></Relationships>
</file>

<file path=ppt/slides/_rels/slide79.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vmlDrawing" Target="../drawings/vmlDrawing9.vml"/><Relationship Id="rId5" Type="http://schemas.openxmlformats.org/officeDocument/2006/relationships/slideLayout" Target="../slideLayouts/slideLayout12.xml"/><Relationship Id="rId4" Type="http://schemas.openxmlformats.org/officeDocument/2006/relationships/image" Target="../media/image51.wmf"/><Relationship Id="rId3" Type="http://schemas.openxmlformats.org/officeDocument/2006/relationships/oleObject" Target="../embeddings/oleObject13.bin"/><Relationship Id="rId2" Type="http://schemas.openxmlformats.org/officeDocument/2006/relationships/image" Target="../media/image50.wmf"/><Relationship Id="rId1"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vmlDrawing" Target="../drawings/vmlDrawing10.vml"/><Relationship Id="rId5" Type="http://schemas.openxmlformats.org/officeDocument/2006/relationships/slideLayout" Target="../slideLayouts/slideLayout12.xml"/><Relationship Id="rId4" Type="http://schemas.openxmlformats.org/officeDocument/2006/relationships/image" Target="../media/image53.wmf"/><Relationship Id="rId3" Type="http://schemas.openxmlformats.org/officeDocument/2006/relationships/oleObject" Target="../embeddings/oleObject15.bin"/><Relationship Id="rId2" Type="http://schemas.openxmlformats.org/officeDocument/2006/relationships/image" Target="../media/image52.wmf"/><Relationship Id="rId1" Type="http://schemas.openxmlformats.org/officeDocument/2006/relationships/oleObject" Target="../embeddings/oleObject14.bin"/></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vmlDrawing" Target="../drawings/vmlDrawing11.vml"/><Relationship Id="rId3" Type="http://schemas.openxmlformats.org/officeDocument/2006/relationships/slideLayout" Target="../slideLayouts/slideLayout12.xml"/><Relationship Id="rId2" Type="http://schemas.openxmlformats.org/officeDocument/2006/relationships/image" Target="../media/image54.wmf"/><Relationship Id="rId1" Type="http://schemas.openxmlformats.org/officeDocument/2006/relationships/oleObject" Target="../embeddings/oleObject16.bin"/></Relationships>
</file>

<file path=ppt/slides/_rels/slide82.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vmlDrawing" Target="../drawings/vmlDrawing12.vml"/><Relationship Id="rId5" Type="http://schemas.openxmlformats.org/officeDocument/2006/relationships/slideLayout" Target="../slideLayouts/slideLayout12.xml"/><Relationship Id="rId4" Type="http://schemas.openxmlformats.org/officeDocument/2006/relationships/image" Target="../media/image56.wmf"/><Relationship Id="rId3" Type="http://schemas.openxmlformats.org/officeDocument/2006/relationships/oleObject" Target="../embeddings/oleObject18.bin"/><Relationship Id="rId2" Type="http://schemas.openxmlformats.org/officeDocument/2006/relationships/image" Target="../media/image55.wmf"/><Relationship Id="rId1" Type="http://schemas.openxmlformats.org/officeDocument/2006/relationships/oleObject" Target="../embeddings/oleObject17.bin"/></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vmlDrawing" Target="../drawings/vmlDrawing13.vml"/><Relationship Id="rId3" Type="http://schemas.openxmlformats.org/officeDocument/2006/relationships/slideLayout" Target="../slideLayouts/slideLayout12.xml"/><Relationship Id="rId2" Type="http://schemas.openxmlformats.org/officeDocument/2006/relationships/image" Target="../media/image57.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image" Target="../media/image60.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2.xml"/><Relationship Id="rId2" Type="http://schemas.openxmlformats.org/officeDocument/2006/relationships/image" Target="../media/image72.png"/><Relationship Id="rId1" Type="http://schemas.openxmlformats.org/officeDocument/2006/relationships/image" Target="../media/image7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94.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12.xml"/><Relationship Id="rId6" Type="http://schemas.openxmlformats.org/officeDocument/2006/relationships/image" Target="../media/image76.wmf"/><Relationship Id="rId5" Type="http://schemas.openxmlformats.org/officeDocument/2006/relationships/oleObject" Target="../embeddings/oleObject22.bin"/><Relationship Id="rId4" Type="http://schemas.openxmlformats.org/officeDocument/2006/relationships/image" Target="../media/image75.wmf"/><Relationship Id="rId3" Type="http://schemas.openxmlformats.org/officeDocument/2006/relationships/oleObject" Target="../embeddings/oleObject21.bin"/><Relationship Id="rId2" Type="http://schemas.openxmlformats.org/officeDocument/2006/relationships/image" Target="../media/image74.wmf"/><Relationship Id="rId1" Type="http://schemas.openxmlformats.org/officeDocument/2006/relationships/oleObject" Target="../embeddings/oleObject20.bin"/></Relationships>
</file>

<file path=ppt/slides/_rels/slide95.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12.xml"/><Relationship Id="rId2" Type="http://schemas.openxmlformats.org/officeDocument/2006/relationships/image" Target="../media/image77.wmf"/><Relationship Id="rId1" Type="http://schemas.openxmlformats.org/officeDocument/2006/relationships/oleObject" Target="../embeddings/oleObject23.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12.xml"/><Relationship Id="rId2" Type="http://schemas.openxmlformats.org/officeDocument/2006/relationships/image" Target="../media/image78.wmf"/><Relationship Id="rId1" Type="http://schemas.openxmlformats.org/officeDocument/2006/relationships/oleObject" Target="../embeddings/oleObject24.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1"/>
          <a:srcRect b="27140"/>
          <a:stretch>
            <a:fillRect/>
          </a:stretch>
        </p:blipFill>
        <p:spPr>
          <a:xfrm>
            <a:off x="7812450" y="1"/>
            <a:ext cx="1331549" cy="508150"/>
          </a:xfrm>
          <a:prstGeom prst="rect">
            <a:avLst/>
          </a:prstGeom>
          <a:noFill/>
          <a:ln>
            <a:noFill/>
          </a:ln>
        </p:spPr>
      </p:pic>
      <p:grpSp>
        <p:nvGrpSpPr>
          <p:cNvPr id="55" name="Google Shape;55;p13"/>
          <p:cNvGrpSpPr/>
          <p:nvPr/>
        </p:nvGrpSpPr>
        <p:grpSpPr>
          <a:xfrm>
            <a:off x="8906080" y="4482755"/>
            <a:ext cx="244200" cy="669000"/>
            <a:chOff x="10548200" y="1363625"/>
            <a:chExt cx="244200" cy="669000"/>
          </a:xfrm>
        </p:grpSpPr>
        <p:sp>
          <p:nvSpPr>
            <p:cNvPr id="56" name="Google Shape;56;p13"/>
            <p:cNvSpPr/>
            <p:nvPr/>
          </p:nvSpPr>
          <p:spPr>
            <a:xfrm>
              <a:off x="10548200" y="1698125"/>
              <a:ext cx="244200" cy="334500"/>
            </a:xfrm>
            <a:prstGeom prst="rect">
              <a:avLst/>
            </a:prstGeom>
            <a:solidFill>
              <a:srgbClr val="1A27BF">
                <a:alpha val="98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13"/>
            <p:cNvSpPr/>
            <p:nvPr/>
          </p:nvSpPr>
          <p:spPr>
            <a:xfrm>
              <a:off x="10548200" y="1363625"/>
              <a:ext cx="244200" cy="334500"/>
            </a:xfrm>
            <a:prstGeom prst="rect">
              <a:avLst/>
            </a:prstGeom>
            <a:solidFill>
              <a:srgbClr val="338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 name="Google Shape;58;p13"/>
          <p:cNvGrpSpPr/>
          <p:nvPr/>
        </p:nvGrpSpPr>
        <p:grpSpPr>
          <a:xfrm>
            <a:off x="0" y="0"/>
            <a:ext cx="244200" cy="669000"/>
            <a:chOff x="10548200" y="1363625"/>
            <a:chExt cx="244200" cy="669000"/>
          </a:xfrm>
        </p:grpSpPr>
        <p:sp>
          <p:nvSpPr>
            <p:cNvPr id="59" name="Google Shape;59;p13"/>
            <p:cNvSpPr/>
            <p:nvPr/>
          </p:nvSpPr>
          <p:spPr>
            <a:xfrm>
              <a:off x="10548200" y="1698125"/>
              <a:ext cx="244200" cy="334500"/>
            </a:xfrm>
            <a:prstGeom prst="rect">
              <a:avLst/>
            </a:prstGeom>
            <a:solidFill>
              <a:srgbClr val="1A27BF">
                <a:alpha val="98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13"/>
            <p:cNvSpPr/>
            <p:nvPr/>
          </p:nvSpPr>
          <p:spPr>
            <a:xfrm>
              <a:off x="10548200" y="1363625"/>
              <a:ext cx="244200" cy="334500"/>
            </a:xfrm>
            <a:prstGeom prst="rect">
              <a:avLst/>
            </a:prstGeom>
            <a:solidFill>
              <a:srgbClr val="338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61" name="Google Shape;61;p13"/>
          <p:cNvPicPr preferRelativeResize="0"/>
          <p:nvPr/>
        </p:nvPicPr>
        <p:blipFill>
          <a:blip r:embed="rId2"/>
          <a:stretch>
            <a:fillRect/>
          </a:stretch>
        </p:blipFill>
        <p:spPr>
          <a:xfrm>
            <a:off x="2909875" y="4962526"/>
            <a:ext cx="3324225" cy="180975"/>
          </a:xfrm>
          <a:prstGeom prst="rect">
            <a:avLst/>
          </a:prstGeom>
          <a:noFill/>
          <a:ln>
            <a:noFill/>
          </a:ln>
        </p:spPr>
      </p:pic>
      <p:sp>
        <p:nvSpPr>
          <p:cNvPr id="62" name="Google Shape;62;p13"/>
          <p:cNvSpPr txBox="1"/>
          <p:nvPr/>
        </p:nvSpPr>
        <p:spPr>
          <a:xfrm>
            <a:off x="7629675" y="428100"/>
            <a:ext cx="1697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b="1">
                <a:solidFill>
                  <a:srgbClr val="338ADC"/>
                </a:solidFill>
                <a:latin typeface="Work Sans"/>
                <a:ea typeface="Work Sans"/>
                <a:cs typeface="Work Sans"/>
                <a:sym typeface="Work Sans"/>
              </a:rPr>
              <a:t>TRAINING</a:t>
            </a:r>
            <a:r>
              <a:rPr lang="en-GB" sz="600" b="1">
                <a:solidFill>
                  <a:srgbClr val="1A27BF"/>
                </a:solidFill>
                <a:latin typeface="Work Sans"/>
                <a:ea typeface="Work Sans"/>
                <a:cs typeface="Work Sans"/>
                <a:sym typeface="Work Sans"/>
              </a:rPr>
              <a:t> AND DEVELOPMENT</a:t>
            </a:r>
            <a:endParaRPr sz="600" b="1">
              <a:solidFill>
                <a:srgbClr val="1A27BF"/>
              </a:solidFill>
              <a:latin typeface="Work Sans"/>
              <a:ea typeface="Work Sans"/>
              <a:cs typeface="Work Sans"/>
              <a:sym typeface="Work Sans"/>
            </a:endParaRPr>
          </a:p>
        </p:txBody>
      </p:sp>
      <p:sp>
        <p:nvSpPr>
          <p:cNvPr id="63" name="Google Shape;63;p13"/>
          <p:cNvSpPr txBox="1"/>
          <p:nvPr/>
        </p:nvSpPr>
        <p:spPr>
          <a:xfrm>
            <a:off x="-74925" y="1388475"/>
            <a:ext cx="9144000" cy="1905000"/>
          </a:xfrm>
          <a:prstGeom prst="rect">
            <a:avLst/>
          </a:prstGeom>
          <a:noFill/>
          <a:ln>
            <a:noFill/>
          </a:ln>
          <a:extLst>
            <a:ext uri="{909E8E84-426E-40DD-AFC4-6F175D3DCCD1}">
              <a14:hiddenFill xmlns:a14="http://schemas.microsoft.com/office/drawing/2010/main">
                <a:solidFill>
                  <a:srgbClr val="00FFFF"/>
                </a:solidFill>
              </a14:hiddenFill>
            </a:ext>
          </a:extLst>
        </p:spPr>
        <p:txBody>
          <a:bodyPr spcFirstLastPara="1" wrap="square" lIns="91425" tIns="91425" rIns="91425" bIns="91425" anchor="t" anchorCtr="0">
            <a:spAutoFit/>
          </a:bodyPr>
          <a:lstStyle/>
          <a:p>
            <a:pPr marL="457200" lvl="0" indent="0" algn="ctr" rtl="0">
              <a:spcBef>
                <a:spcPts val="0"/>
              </a:spcBef>
              <a:spcAft>
                <a:spcPts val="0"/>
              </a:spcAft>
              <a:buNone/>
            </a:pPr>
            <a:r>
              <a:rPr lang="en-GB" sz="2800" b="1"/>
              <a:t>STATISTICS </a:t>
            </a:r>
            <a:endParaRPr sz="2800" b="1"/>
          </a:p>
          <a:p>
            <a:pPr marL="457200" lvl="0" indent="0" algn="ctr" rtl="0">
              <a:spcBef>
                <a:spcPts val="0"/>
              </a:spcBef>
              <a:spcAft>
                <a:spcPts val="0"/>
              </a:spcAft>
              <a:buNone/>
            </a:pPr>
            <a:r>
              <a:rPr lang="en-GB" sz="2800" b="1"/>
              <a:t>&amp;</a:t>
            </a:r>
            <a:endParaRPr sz="2800" b="1"/>
          </a:p>
          <a:p>
            <a:pPr marL="457200" lvl="0" indent="0" algn="ctr" rtl="0">
              <a:spcBef>
                <a:spcPts val="0"/>
              </a:spcBef>
              <a:spcAft>
                <a:spcPts val="0"/>
              </a:spcAft>
              <a:buNone/>
            </a:pPr>
            <a:r>
              <a:rPr lang="en-GB" sz="2800" b="1"/>
              <a:t>MACHINE LEARNING INTRO</a:t>
            </a:r>
            <a:r>
              <a:rPr lang="en-IN" altLang="en-GB" sz="2800" b="1"/>
              <a:t> </a:t>
            </a:r>
            <a:endParaRPr lang="en-IN" altLang="en-GB" sz="2800" b="1"/>
          </a:p>
          <a:p>
            <a:pPr marL="457200" lvl="0" indent="0" algn="ctr" rtl="0">
              <a:spcBef>
                <a:spcPts val="0"/>
              </a:spcBef>
              <a:spcAft>
                <a:spcPts val="0"/>
              </a:spcAft>
              <a:buNone/>
            </a:pPr>
            <a:endParaRPr lang="en-IN" altLang="en-GB" sz="2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a:blip r:embed="rId1"/>
          <a:stretch>
            <a:fillRect/>
          </a:stretch>
        </p:blipFill>
        <p:spPr>
          <a:xfrm>
            <a:off x="280670" y="233045"/>
            <a:ext cx="7554595" cy="480631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5"/>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46"/>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7"/>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485900" y="228600"/>
            <a:ext cx="6172200" cy="742950"/>
          </a:xfrm>
        </p:spPr>
        <p:txBody>
          <a:bodyPr/>
          <a:lstStyle/>
          <a:p>
            <a:pPr eaLnBrk="1" hangingPunct="1"/>
            <a:r>
              <a:rPr lang="en-US" sz="3000"/>
              <a:t>Standard Normal Distribution</a:t>
            </a:r>
            <a:endParaRPr lang="en-US" sz="3000"/>
          </a:p>
        </p:txBody>
      </p:sp>
      <p:sp>
        <p:nvSpPr>
          <p:cNvPr id="8195" name="Rectangle 3"/>
          <p:cNvSpPr>
            <a:spLocks noGrp="1" noChangeArrowheads="1"/>
          </p:cNvSpPr>
          <p:nvPr>
            <p:ph type="body" idx="1"/>
          </p:nvPr>
        </p:nvSpPr>
        <p:spPr>
          <a:xfrm>
            <a:off x="1485900" y="971550"/>
            <a:ext cx="6057900" cy="3371850"/>
          </a:xfrm>
        </p:spPr>
        <p:txBody>
          <a:bodyPr>
            <a:normAutofit fontScale="92500"/>
          </a:bodyPr>
          <a:lstStyle/>
          <a:p>
            <a:pPr>
              <a:defRPr/>
            </a:pPr>
            <a:r>
              <a:rPr lang="en-US" sz="2100" dirty="0"/>
              <a:t>Since each normally distributed variable has its own mean and standard deviation, the shape and location of these curves will vary. In practical applications, one would have to have a table of areas under the curve for each variable. To simplify this, statisticians use the standard normal distribution.</a:t>
            </a:r>
            <a:endParaRPr lang="en-US" sz="2100" dirty="0"/>
          </a:p>
          <a:p>
            <a:pPr>
              <a:defRPr/>
            </a:pPr>
            <a:r>
              <a:rPr lang="en-US" sz="2100" dirty="0"/>
              <a:t>The </a:t>
            </a:r>
            <a:r>
              <a:rPr lang="en-US" sz="2100" b="1" dirty="0">
                <a:solidFill>
                  <a:srgbClr val="000099"/>
                </a:solidFill>
                <a:effectLst>
                  <a:outerShdw blurRad="38100" dist="38100" dir="2700000" algn="tl">
                    <a:srgbClr val="C0C0C0"/>
                  </a:outerShdw>
                </a:effectLst>
              </a:rPr>
              <a:t>standard normal distribution</a:t>
            </a:r>
            <a:r>
              <a:rPr lang="en-US" sz="2100" dirty="0"/>
              <a:t> is a normal distribution with a mean of 0 and a standard deviation of 1.</a:t>
            </a:r>
            <a:endParaRPr lang="en-US" sz="2100" dirty="0"/>
          </a:p>
        </p:txBody>
      </p:sp>
      <p:sp>
        <p:nvSpPr>
          <p:cNvPr id="34821" name="Slide Number Placeholder 5"/>
          <p:cNvSpPr>
            <a:spLocks noGrp="1"/>
          </p:cNvSpPr>
          <p:nvPr>
            <p:ph type="sldNum" sz="quarter" idx="11"/>
          </p:nvPr>
        </p:nvSpPr>
        <p:spPr>
          <a:noFill/>
        </p:spPr>
        <p:txBody>
          <a:bodyPr/>
          <a:lstStyle/>
          <a:p>
            <a:fld id="{F5112B3B-0BF9-41CC-BF82-1E159BFF555A}" type="slidenum">
              <a:rPr lang="en-US" sz="1050" smtClean="0"/>
            </a:fld>
            <a:endParaRPr lang="en-US"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1485900" y="228600"/>
            <a:ext cx="6172200" cy="742950"/>
          </a:xfrm>
        </p:spPr>
        <p:txBody>
          <a:bodyPr/>
          <a:lstStyle/>
          <a:p>
            <a:pPr eaLnBrk="1" hangingPunct="1"/>
            <a:r>
              <a:rPr lang="en-US" sz="3000" i="1"/>
              <a:t>z</a:t>
            </a:r>
            <a:r>
              <a:rPr lang="en-US" sz="3000"/>
              <a:t> value (Standard Value)</a:t>
            </a:r>
            <a:endParaRPr lang="en-US" sz="3000"/>
          </a:p>
        </p:txBody>
      </p:sp>
      <p:sp>
        <p:nvSpPr>
          <p:cNvPr id="2053" name="Rectangle 3"/>
          <p:cNvSpPr>
            <a:spLocks noGrp="1" noChangeArrowheads="1"/>
          </p:cNvSpPr>
          <p:nvPr>
            <p:ph type="body" idx="1"/>
          </p:nvPr>
        </p:nvSpPr>
        <p:spPr>
          <a:xfrm>
            <a:off x="1485900" y="971550"/>
            <a:ext cx="6057900" cy="1143000"/>
          </a:xfrm>
        </p:spPr>
        <p:txBody>
          <a:bodyPr>
            <a:normAutofit fontScale="92500"/>
          </a:bodyPr>
          <a:lstStyle/>
          <a:p>
            <a:pPr marL="0" indent="0">
              <a:buFont typeface="Wingdings" panose="05000000000000000000" pitchFamily="2" charset="2"/>
              <a:buNone/>
            </a:pPr>
            <a:r>
              <a:rPr lang="en-US" sz="2100" dirty="0"/>
              <a:t>The </a:t>
            </a:r>
            <a:r>
              <a:rPr lang="en-US" sz="2100" i="1" dirty="0"/>
              <a:t>z</a:t>
            </a:r>
            <a:r>
              <a:rPr lang="en-US" sz="2100" dirty="0"/>
              <a:t> value is the number of standard deviations that a particular </a:t>
            </a:r>
            <a:r>
              <a:rPr lang="en-US" sz="2100" i="1" dirty="0"/>
              <a:t>X</a:t>
            </a:r>
            <a:r>
              <a:rPr lang="en-US" sz="2100" dirty="0"/>
              <a:t> value is away from the mean. The formula for finding the z value is:</a:t>
            </a:r>
            <a:endParaRPr lang="en-US" sz="2100" dirty="0"/>
          </a:p>
        </p:txBody>
      </p:sp>
      <p:sp>
        <p:nvSpPr>
          <p:cNvPr id="2055" name="Slide Number Placeholder 5"/>
          <p:cNvSpPr>
            <a:spLocks noGrp="1"/>
          </p:cNvSpPr>
          <p:nvPr>
            <p:ph type="sldNum" sz="quarter" idx="11"/>
          </p:nvPr>
        </p:nvSpPr>
        <p:spPr>
          <a:noFill/>
        </p:spPr>
        <p:txBody>
          <a:bodyPr/>
          <a:lstStyle/>
          <a:p>
            <a:fld id="{F0E057A4-4AB9-4D0D-B3E4-218A23DE8A8F}" type="slidenum">
              <a:rPr lang="en-US" sz="1050" smtClean="0"/>
            </a:fld>
            <a:endParaRPr lang="en-US" sz="1050"/>
          </a:p>
        </p:txBody>
      </p:sp>
      <p:graphicFrame>
        <p:nvGraphicFramePr>
          <p:cNvPr id="69636" name="Object 4"/>
          <p:cNvGraphicFramePr>
            <a:graphicFrameLocks noChangeAspect="1"/>
          </p:cNvGraphicFramePr>
          <p:nvPr/>
        </p:nvGraphicFramePr>
        <p:xfrm>
          <a:off x="2857500" y="2228850"/>
          <a:ext cx="3709988" cy="940594"/>
        </p:xfrm>
        <a:graphic>
          <a:graphicData uri="http://schemas.openxmlformats.org/presentationml/2006/ole">
            <mc:AlternateContent xmlns:mc="http://schemas.openxmlformats.org/markup-compatibility/2006">
              <mc:Choice xmlns:v="urn:schemas-microsoft-com:vml" Requires="v">
                <p:oleObj spid="_x0000_s2" name="Equation" r:id="rId1" imgW="1422400" imgH="393700" progId="">
                  <p:embed/>
                </p:oleObj>
              </mc:Choice>
              <mc:Fallback>
                <p:oleObj name="Equation" r:id="rId1" imgW="1422400" imgH="3937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2228850"/>
                        <a:ext cx="3709988" cy="9405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3"/>
          <p:cNvGraphicFramePr>
            <a:graphicFrameLocks noChangeAspect="1"/>
          </p:cNvGraphicFramePr>
          <p:nvPr/>
        </p:nvGraphicFramePr>
        <p:xfrm>
          <a:off x="3763566" y="3402806"/>
          <a:ext cx="1722834" cy="940594"/>
        </p:xfrm>
        <a:graphic>
          <a:graphicData uri="http://schemas.openxmlformats.org/presentationml/2006/ole">
            <mc:AlternateContent xmlns:mc="http://schemas.openxmlformats.org/markup-compatibility/2006">
              <mc:Choice xmlns:v="urn:schemas-microsoft-com:vml" Requires="v">
                <p:oleObj spid="_x0000_s4" name="Equation" r:id="rId3" imgW="660400" imgH="393700" progId="">
                  <p:embed/>
                </p:oleObj>
              </mc:Choice>
              <mc:Fallback>
                <p:oleObj name="Equation" r:id="rId3" imgW="660400" imgH="3937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566" y="3402806"/>
                        <a:ext cx="1722834" cy="9405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Normal Distribution as a Probability Distribution</a:t>
            </a:r>
            <a:endParaRPr lang="en-US" dirty="0"/>
          </a:p>
        </p:txBody>
      </p:sp>
      <p:sp>
        <p:nvSpPr>
          <p:cNvPr id="3" name="Content Placeholder 2"/>
          <p:cNvSpPr>
            <a:spLocks noGrp="1"/>
          </p:cNvSpPr>
          <p:nvPr>
            <p:ph idx="1"/>
          </p:nvPr>
        </p:nvSpPr>
        <p:spPr/>
        <p:txBody>
          <a:bodyPr/>
          <a:lstStyle/>
          <a:p>
            <a:r>
              <a:rPr lang="en-US" dirty="0"/>
              <a:t>A normal distribution curve can be used as a probability distribution curve for normally distributed variables</a:t>
            </a:r>
            <a:endParaRPr lang="en-US" dirty="0"/>
          </a:p>
          <a:p>
            <a:r>
              <a:rPr lang="en-US" dirty="0"/>
              <a:t>The area under the standard normal curve can also be though of as a probability</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485900" y="457200"/>
            <a:ext cx="6172200" cy="742950"/>
          </a:xfrm>
        </p:spPr>
        <p:txBody>
          <a:bodyPr>
            <a:normAutofit fontScale="90000"/>
          </a:bodyPr>
          <a:lstStyle/>
          <a:p>
            <a:pPr eaLnBrk="1" hangingPunct="1"/>
            <a:r>
              <a:rPr lang="en-US" sz="3000" b="1" dirty="0"/>
              <a:t> Applications of the Normal Distributions</a:t>
            </a:r>
            <a:endParaRPr lang="en-US" sz="3000" b="1" dirty="0"/>
          </a:p>
        </p:txBody>
      </p:sp>
      <p:sp>
        <p:nvSpPr>
          <p:cNvPr id="8195" name="Rectangle 3"/>
          <p:cNvSpPr>
            <a:spLocks noGrp="1" noChangeArrowheads="1"/>
          </p:cNvSpPr>
          <p:nvPr>
            <p:ph type="body" idx="1"/>
          </p:nvPr>
        </p:nvSpPr>
        <p:spPr>
          <a:xfrm>
            <a:off x="1485900" y="1371600"/>
            <a:ext cx="6057900" cy="2743200"/>
          </a:xfrm>
        </p:spPr>
        <p:txBody>
          <a:bodyPr>
            <a:normAutofit fontScale="92500"/>
          </a:bodyPr>
          <a:lstStyle/>
          <a:p>
            <a:r>
              <a:rPr lang="en-US" sz="2100"/>
              <a:t>The standard normal distribution curve can be used to solve a wide variety of practical problems. The only requirement is that the variable be normally or approximately normally distributed.</a:t>
            </a:r>
            <a:endParaRPr lang="en-US" sz="2100"/>
          </a:p>
          <a:p>
            <a:r>
              <a:rPr lang="en-US" sz="2100"/>
              <a:t>For all the problems presented in this chapter, you can assume that the variable is normally or approximately normally distributed.</a:t>
            </a:r>
            <a:endParaRPr lang="en-US" sz="2100"/>
          </a:p>
        </p:txBody>
      </p:sp>
      <p:sp>
        <p:nvSpPr>
          <p:cNvPr id="50181" name="Slide Number Placeholder 5"/>
          <p:cNvSpPr>
            <a:spLocks noGrp="1"/>
          </p:cNvSpPr>
          <p:nvPr>
            <p:ph type="sldNum" sz="quarter" idx="11"/>
          </p:nvPr>
        </p:nvSpPr>
        <p:spPr>
          <a:noFill/>
        </p:spPr>
        <p:txBody>
          <a:bodyPr/>
          <a:lstStyle/>
          <a:p>
            <a:fld id="{29203E18-DDE0-4E47-A807-BB51EA03506E}" type="slidenum">
              <a:rPr lang="en-US" sz="1050" smtClean="0"/>
            </a:fld>
            <a:endParaRPr lang="en-US"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215" y="2442100"/>
            <a:ext cx="8520600" cy="572700"/>
          </a:xfrm>
        </p:spPr>
        <p:txBody>
          <a:bodyPr>
            <a:normAutofit fontScale="90000"/>
          </a:bodyPr>
          <a:lstStyle/>
          <a:p>
            <a:pPr algn="ctr"/>
            <a:r>
              <a:rPr lang="en-IN" altLang="en-US" b="1"/>
              <a:t>STEP </a:t>
            </a:r>
            <a:r>
              <a:rPr lang="en-US" altLang="en-IN" b="1"/>
              <a:t>4</a:t>
            </a:r>
            <a:r>
              <a:rPr lang="en-IN" altLang="en-US" b="1"/>
              <a:t>- </a:t>
            </a:r>
            <a:r>
              <a:rPr lang="en-US" altLang="en-IN" b="1"/>
              <a:t>Inference</a:t>
            </a:r>
            <a:endParaRPr lang="en-US" altLang="en-IN" b="1"/>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8"/>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9"/>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Variables &amp; Data </a:t>
            </a:r>
            <a:endParaRPr lang="en-US" dirty="0"/>
          </a:p>
        </p:txBody>
      </p:sp>
      <p:sp>
        <p:nvSpPr>
          <p:cNvPr id="3" name="Content Placeholder 2"/>
          <p:cNvSpPr>
            <a:spLocks noGrp="1"/>
          </p:cNvSpPr>
          <p:nvPr>
            <p:ph idx="1"/>
          </p:nvPr>
        </p:nvSpPr>
        <p:spPr/>
        <p:txBody>
          <a:bodyPr/>
          <a:lstStyle/>
          <a:p>
            <a:endParaRPr lang="en-US" dirty="0"/>
          </a:p>
        </p:txBody>
      </p:sp>
      <p:pic>
        <p:nvPicPr>
          <p:cNvPr id="224258" name="Picture 2"/>
          <p:cNvPicPr>
            <a:picLocks noChangeAspect="1" noChangeArrowheads="1"/>
          </p:cNvPicPr>
          <p:nvPr/>
        </p:nvPicPr>
        <p:blipFill>
          <a:blip r:embed="rId1" cstate="print"/>
          <a:srcRect/>
          <a:stretch>
            <a:fillRect/>
          </a:stretch>
        </p:blipFill>
        <p:spPr bwMode="auto">
          <a:xfrm>
            <a:off x="1428750" y="971550"/>
            <a:ext cx="3371850" cy="3912001"/>
          </a:xfrm>
          <a:prstGeom prst="rect">
            <a:avLst/>
          </a:prstGeom>
          <a:noFill/>
          <a:ln w="9525">
            <a:noFill/>
            <a:miter lim="800000"/>
            <a:headEnd/>
            <a:tailEnd/>
          </a:ln>
        </p:spPr>
      </p:pic>
      <p:pic>
        <p:nvPicPr>
          <p:cNvPr id="224259" name="Picture 3"/>
          <p:cNvPicPr>
            <a:picLocks noChangeAspect="1" noChangeArrowheads="1"/>
          </p:cNvPicPr>
          <p:nvPr/>
        </p:nvPicPr>
        <p:blipFill>
          <a:blip r:embed="rId2" cstate="print"/>
          <a:srcRect/>
          <a:stretch>
            <a:fillRect/>
          </a:stretch>
        </p:blipFill>
        <p:spPr bwMode="auto">
          <a:xfrm>
            <a:off x="4800600" y="1885950"/>
            <a:ext cx="1771650" cy="1679725"/>
          </a:xfrm>
          <a:prstGeom prst="rect">
            <a:avLst/>
          </a:prstGeom>
          <a:noFill/>
          <a:ln w="9525">
            <a:noFill/>
            <a:miter lim="800000"/>
            <a:headEnd/>
            <a:tailEnd/>
          </a:ln>
        </p:spPr>
      </p:pic>
      <p:pic>
        <p:nvPicPr>
          <p:cNvPr id="224260" name="Picture 4"/>
          <p:cNvPicPr>
            <a:picLocks noChangeAspect="1" noChangeArrowheads="1"/>
          </p:cNvPicPr>
          <p:nvPr/>
        </p:nvPicPr>
        <p:blipFill>
          <a:blip r:embed="rId3" cstate="print"/>
          <a:srcRect/>
          <a:stretch>
            <a:fillRect/>
          </a:stretch>
        </p:blipFill>
        <p:spPr bwMode="auto">
          <a:xfrm>
            <a:off x="5886450" y="3829050"/>
            <a:ext cx="1600200" cy="738554"/>
          </a:xfrm>
          <a:prstGeom prst="rect">
            <a:avLst/>
          </a:prstGeom>
          <a:noFill/>
          <a:ln w="9525">
            <a:noFill/>
            <a:miter lim="800000"/>
            <a:headEnd/>
            <a:tailEnd/>
          </a:ln>
        </p:spPr>
      </p:pic>
      <p:sp>
        <p:nvSpPr>
          <p:cNvPr id="7" name="TextBox 6"/>
          <p:cNvSpPr txBox="1"/>
          <p:nvPr/>
        </p:nvSpPr>
        <p:spPr>
          <a:xfrm>
            <a:off x="3886200" y="1600200"/>
            <a:ext cx="279400" cy="252730"/>
          </a:xfrm>
          <a:prstGeom prst="rect">
            <a:avLst/>
          </a:prstGeom>
          <a:noFill/>
        </p:spPr>
        <p:txBody>
          <a:bodyPr wrap="none" rtlCol="0">
            <a:spAutoFit/>
          </a:bodyPr>
          <a:lstStyle/>
          <a:p>
            <a:r>
              <a:rPr lang="en-US" sz="1050" b="1" dirty="0">
                <a:solidFill>
                  <a:srgbClr val="FF0000"/>
                </a:solidFill>
              </a:rPr>
              <a:t>C</a:t>
            </a:r>
            <a:endParaRPr lang="en-US" sz="1050" b="1" dirty="0">
              <a:solidFill>
                <a:srgbClr val="FF0000"/>
              </a:solidFill>
            </a:endParaRPr>
          </a:p>
        </p:txBody>
      </p:sp>
      <p:sp>
        <p:nvSpPr>
          <p:cNvPr id="8" name="TextBox 7"/>
          <p:cNvSpPr txBox="1"/>
          <p:nvPr/>
        </p:nvSpPr>
        <p:spPr>
          <a:xfrm>
            <a:off x="3943350" y="3143250"/>
            <a:ext cx="286385" cy="252730"/>
          </a:xfrm>
          <a:prstGeom prst="rect">
            <a:avLst/>
          </a:prstGeom>
          <a:noFill/>
        </p:spPr>
        <p:txBody>
          <a:bodyPr wrap="none" rtlCol="0">
            <a:spAutoFit/>
          </a:bodyPr>
          <a:lstStyle/>
          <a:p>
            <a:r>
              <a:rPr lang="en-US" sz="1050" b="1" dirty="0">
                <a:solidFill>
                  <a:srgbClr val="FF0000"/>
                </a:solidFill>
              </a:rPr>
              <a:t>Q</a:t>
            </a:r>
            <a:endParaRPr lang="en-US" sz="1050" b="1" dirty="0">
              <a:solidFill>
                <a:srgbClr val="FF0000"/>
              </a:solidFill>
            </a:endParaRPr>
          </a:p>
        </p:txBody>
      </p:sp>
      <p:sp>
        <p:nvSpPr>
          <p:cNvPr id="9" name="TextBox 8"/>
          <p:cNvSpPr txBox="1"/>
          <p:nvPr/>
        </p:nvSpPr>
        <p:spPr>
          <a:xfrm>
            <a:off x="3886200" y="1885950"/>
            <a:ext cx="279400" cy="252730"/>
          </a:xfrm>
          <a:prstGeom prst="rect">
            <a:avLst/>
          </a:prstGeom>
          <a:noFill/>
        </p:spPr>
        <p:txBody>
          <a:bodyPr wrap="none" rtlCol="0">
            <a:spAutoFit/>
          </a:bodyPr>
          <a:lstStyle/>
          <a:p>
            <a:r>
              <a:rPr lang="en-US" sz="1050" b="1" dirty="0">
                <a:solidFill>
                  <a:srgbClr val="FF0000"/>
                </a:solidFill>
              </a:rPr>
              <a:t>C</a:t>
            </a:r>
            <a:endParaRPr lang="en-US" sz="1050" b="1" dirty="0">
              <a:solidFill>
                <a:srgbClr val="FF0000"/>
              </a:solidFill>
            </a:endParaRPr>
          </a:p>
        </p:txBody>
      </p:sp>
      <p:sp>
        <p:nvSpPr>
          <p:cNvPr id="10" name="TextBox 9"/>
          <p:cNvSpPr txBox="1"/>
          <p:nvPr/>
        </p:nvSpPr>
        <p:spPr>
          <a:xfrm>
            <a:off x="3931259" y="2857500"/>
            <a:ext cx="279400" cy="252730"/>
          </a:xfrm>
          <a:prstGeom prst="rect">
            <a:avLst/>
          </a:prstGeom>
          <a:noFill/>
        </p:spPr>
        <p:txBody>
          <a:bodyPr wrap="none" rtlCol="0">
            <a:spAutoFit/>
          </a:bodyPr>
          <a:lstStyle/>
          <a:p>
            <a:r>
              <a:rPr lang="en-US" sz="1050" b="1" dirty="0">
                <a:solidFill>
                  <a:srgbClr val="FF0000"/>
                </a:solidFill>
              </a:rPr>
              <a:t>C</a:t>
            </a:r>
            <a:endParaRPr lang="en-US" sz="1050" b="1" dirty="0">
              <a:solidFill>
                <a:srgbClr val="FF0000"/>
              </a:solidFill>
            </a:endParaRPr>
          </a:p>
        </p:txBody>
      </p:sp>
      <p:sp>
        <p:nvSpPr>
          <p:cNvPr id="11" name="TextBox 10"/>
          <p:cNvSpPr txBox="1"/>
          <p:nvPr/>
        </p:nvSpPr>
        <p:spPr>
          <a:xfrm>
            <a:off x="3886200" y="1371600"/>
            <a:ext cx="286385" cy="252730"/>
          </a:xfrm>
          <a:prstGeom prst="rect">
            <a:avLst/>
          </a:prstGeom>
          <a:noFill/>
        </p:spPr>
        <p:txBody>
          <a:bodyPr wrap="none" rtlCol="0">
            <a:spAutoFit/>
          </a:bodyPr>
          <a:lstStyle/>
          <a:p>
            <a:r>
              <a:rPr lang="en-US" sz="1050" b="1" dirty="0">
                <a:solidFill>
                  <a:srgbClr val="FF0000"/>
                </a:solidFill>
              </a:rPr>
              <a:t>Q</a:t>
            </a:r>
            <a:endParaRPr lang="en-US" sz="1050" b="1" dirty="0">
              <a:solidFill>
                <a:srgbClr val="FF0000"/>
              </a:solidFill>
            </a:endParaRPr>
          </a:p>
        </p:txBody>
      </p:sp>
      <p:sp>
        <p:nvSpPr>
          <p:cNvPr id="12" name="TextBox 11"/>
          <p:cNvSpPr txBox="1"/>
          <p:nvPr/>
        </p:nvSpPr>
        <p:spPr>
          <a:xfrm>
            <a:off x="3886200" y="1143000"/>
            <a:ext cx="286385" cy="252730"/>
          </a:xfrm>
          <a:prstGeom prst="rect">
            <a:avLst/>
          </a:prstGeom>
          <a:noFill/>
        </p:spPr>
        <p:txBody>
          <a:bodyPr wrap="none" rtlCol="0">
            <a:spAutoFit/>
          </a:bodyPr>
          <a:lstStyle/>
          <a:p>
            <a:r>
              <a:rPr lang="en-US" sz="1050" b="1" dirty="0">
                <a:solidFill>
                  <a:srgbClr val="FF0000"/>
                </a:solidFill>
              </a:rPr>
              <a:t>Q</a:t>
            </a:r>
            <a:endParaRPr lang="en-US" sz="1050" b="1" dirty="0">
              <a:solidFill>
                <a:srgbClr val="FF0000"/>
              </a:solidFill>
            </a:endParaRPr>
          </a:p>
        </p:txBody>
      </p:sp>
      <p:sp>
        <p:nvSpPr>
          <p:cNvPr id="13" name="TextBox 12"/>
          <p:cNvSpPr txBox="1"/>
          <p:nvPr/>
        </p:nvSpPr>
        <p:spPr>
          <a:xfrm>
            <a:off x="4114800" y="3829050"/>
            <a:ext cx="286385" cy="252730"/>
          </a:xfrm>
          <a:prstGeom prst="rect">
            <a:avLst/>
          </a:prstGeom>
          <a:noFill/>
        </p:spPr>
        <p:txBody>
          <a:bodyPr wrap="none" rtlCol="0">
            <a:spAutoFit/>
          </a:bodyPr>
          <a:lstStyle/>
          <a:p>
            <a:r>
              <a:rPr lang="en-US" sz="1050" b="1" dirty="0">
                <a:solidFill>
                  <a:srgbClr val="FF0000"/>
                </a:solidFill>
              </a:rPr>
              <a:t>Q</a:t>
            </a:r>
            <a:endParaRPr lang="en-US" sz="1050" b="1" dirty="0">
              <a:solidFill>
                <a:srgbClr val="FF0000"/>
              </a:solidFill>
            </a:endParaRPr>
          </a:p>
        </p:txBody>
      </p:sp>
      <p:sp>
        <p:nvSpPr>
          <p:cNvPr id="14" name="TextBox 13"/>
          <p:cNvSpPr txBox="1"/>
          <p:nvPr/>
        </p:nvSpPr>
        <p:spPr>
          <a:xfrm>
            <a:off x="4171950" y="4343400"/>
            <a:ext cx="286385" cy="252730"/>
          </a:xfrm>
          <a:prstGeom prst="rect">
            <a:avLst/>
          </a:prstGeom>
          <a:noFill/>
        </p:spPr>
        <p:txBody>
          <a:bodyPr wrap="none" rtlCol="0">
            <a:spAutoFit/>
          </a:bodyPr>
          <a:lstStyle/>
          <a:p>
            <a:r>
              <a:rPr lang="en-US" sz="1050" b="1" dirty="0">
                <a:solidFill>
                  <a:srgbClr val="FF0000"/>
                </a:solidFill>
              </a:rPr>
              <a:t>Q</a:t>
            </a:r>
            <a:endParaRPr lang="en-US" sz="1050" b="1" dirty="0">
              <a:solidFill>
                <a:srgbClr val="FF0000"/>
              </a:solidFill>
            </a:endParaRPr>
          </a:p>
        </p:txBody>
      </p:sp>
      <p:sp>
        <p:nvSpPr>
          <p:cNvPr id="15" name="TextBox 14"/>
          <p:cNvSpPr txBox="1"/>
          <p:nvPr/>
        </p:nvSpPr>
        <p:spPr>
          <a:xfrm>
            <a:off x="4457700" y="4114800"/>
            <a:ext cx="286385" cy="252730"/>
          </a:xfrm>
          <a:prstGeom prst="rect">
            <a:avLst/>
          </a:prstGeom>
          <a:noFill/>
        </p:spPr>
        <p:txBody>
          <a:bodyPr wrap="none" rtlCol="0">
            <a:spAutoFit/>
          </a:bodyPr>
          <a:lstStyle/>
          <a:p>
            <a:r>
              <a:rPr lang="en-US" sz="1050" b="1" dirty="0">
                <a:solidFill>
                  <a:srgbClr val="FF0000"/>
                </a:solidFill>
              </a:rPr>
              <a:t>Q</a:t>
            </a:r>
            <a:endParaRPr lang="en-US" sz="1050" b="1" dirty="0">
              <a:solidFill>
                <a:srgbClr val="FF0000"/>
              </a:solidFill>
            </a:endParaRPr>
          </a:p>
        </p:txBody>
      </p:sp>
      <p:sp>
        <p:nvSpPr>
          <p:cNvPr id="16" name="TextBox 15"/>
          <p:cNvSpPr txBox="1"/>
          <p:nvPr/>
        </p:nvSpPr>
        <p:spPr>
          <a:xfrm>
            <a:off x="4229100" y="3600450"/>
            <a:ext cx="286385" cy="252730"/>
          </a:xfrm>
          <a:prstGeom prst="rect">
            <a:avLst/>
          </a:prstGeom>
          <a:noFill/>
        </p:spPr>
        <p:txBody>
          <a:bodyPr wrap="none" rtlCol="0">
            <a:spAutoFit/>
          </a:bodyPr>
          <a:lstStyle/>
          <a:p>
            <a:r>
              <a:rPr lang="en-US" sz="1050" b="1" dirty="0">
                <a:solidFill>
                  <a:srgbClr val="FF0000"/>
                </a:solidFill>
              </a:rPr>
              <a:t>Q</a:t>
            </a:r>
            <a:endParaRPr lang="en-US" sz="1050" b="1" dirty="0">
              <a:solidFill>
                <a:srgbClr val="FF0000"/>
              </a:solidFill>
            </a:endParaRPr>
          </a:p>
        </p:txBody>
      </p:sp>
      <p:sp>
        <p:nvSpPr>
          <p:cNvPr id="17" name="TextBox 16"/>
          <p:cNvSpPr txBox="1"/>
          <p:nvPr/>
        </p:nvSpPr>
        <p:spPr>
          <a:xfrm>
            <a:off x="3829050" y="2628900"/>
            <a:ext cx="286385" cy="252730"/>
          </a:xfrm>
          <a:prstGeom prst="rect">
            <a:avLst/>
          </a:prstGeom>
          <a:noFill/>
        </p:spPr>
        <p:txBody>
          <a:bodyPr wrap="none" rtlCol="0">
            <a:spAutoFit/>
          </a:bodyPr>
          <a:lstStyle/>
          <a:p>
            <a:r>
              <a:rPr lang="en-US" sz="1050" b="1" dirty="0">
                <a:solidFill>
                  <a:srgbClr val="FF0000"/>
                </a:solidFill>
              </a:rPr>
              <a:t>Q</a:t>
            </a:r>
            <a:endParaRPr lang="en-US" sz="1050" b="1" dirty="0">
              <a:solidFill>
                <a:srgbClr val="FF0000"/>
              </a:solidFill>
            </a:endParaRPr>
          </a:p>
        </p:txBody>
      </p:sp>
      <p:sp>
        <p:nvSpPr>
          <p:cNvPr id="18" name="TextBox 17"/>
          <p:cNvSpPr txBox="1"/>
          <p:nvPr/>
        </p:nvSpPr>
        <p:spPr>
          <a:xfrm>
            <a:off x="3829050" y="2343150"/>
            <a:ext cx="279400" cy="252730"/>
          </a:xfrm>
          <a:prstGeom prst="rect">
            <a:avLst/>
          </a:prstGeom>
          <a:noFill/>
        </p:spPr>
        <p:txBody>
          <a:bodyPr wrap="none" rtlCol="0">
            <a:spAutoFit/>
          </a:bodyPr>
          <a:lstStyle/>
          <a:p>
            <a:r>
              <a:rPr lang="en-US" sz="1050" b="1" dirty="0">
                <a:solidFill>
                  <a:srgbClr val="FF0000"/>
                </a:solidFill>
              </a:rPr>
              <a:t>C</a:t>
            </a:r>
            <a:endParaRPr lang="en-US" sz="105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50"/>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a:xfrm>
            <a:off x="1485900" y="514350"/>
            <a:ext cx="6172200" cy="914400"/>
          </a:xfrm>
        </p:spPr>
        <p:style>
          <a:lnRef idx="1">
            <a:schemeClr val="accent6"/>
          </a:lnRef>
          <a:fillRef idx="3">
            <a:schemeClr val="accent6"/>
          </a:fillRef>
          <a:effectRef idx="2">
            <a:schemeClr val="accent6"/>
          </a:effectRef>
          <a:fontRef idx="minor">
            <a:schemeClr val="lt1"/>
          </a:fontRef>
        </p:style>
        <p:txBody>
          <a:bodyPr>
            <a:normAutofit/>
          </a:bodyPr>
          <a:lstStyle/>
          <a:p>
            <a:pPr>
              <a:lnSpc>
                <a:spcPct val="95000"/>
              </a:lnSpc>
            </a:pPr>
            <a:r>
              <a:rPr lang="en-US" sz="3000" b="1" dirty="0"/>
              <a:t>Confidence Interval </a:t>
            </a:r>
            <a:r>
              <a:rPr lang="en-IN" altLang="en-US" sz="3000" b="1" dirty="0"/>
              <a:t>Formula</a:t>
            </a:r>
            <a:endParaRPr lang="en-IN" altLang="en-US" sz="3000" b="1" i="1" dirty="0">
              <a:latin typeface="Symbol" panose="05050102010706020507" pitchFamily="18" charset="2"/>
            </a:endParaRPr>
          </a:p>
        </p:txBody>
      </p:sp>
      <p:sp>
        <p:nvSpPr>
          <p:cNvPr id="2056" name="Slide Number Placeholder 5"/>
          <p:cNvSpPr>
            <a:spLocks noGrp="1"/>
          </p:cNvSpPr>
          <p:nvPr>
            <p:ph type="sldNum" sz="quarter" idx="11"/>
          </p:nvPr>
        </p:nvSpPr>
        <p:spPr>
          <a:noFill/>
        </p:spPr>
        <p:txBody>
          <a:bodyPr/>
          <a:lstStyle/>
          <a:p>
            <a:fld id="{43393D0C-7D07-4FAD-BB98-187CAA9430BE}" type="slidenum">
              <a:rPr lang="en-US" sz="1050" smtClean="0"/>
            </a:fld>
            <a:endParaRPr lang="en-US" sz="1050"/>
          </a:p>
        </p:txBody>
      </p:sp>
      <p:sp>
        <p:nvSpPr>
          <p:cNvPr id="9" name="Rectangle 8"/>
          <p:cNvSpPr>
            <a:spLocks noChangeArrowheads="1"/>
          </p:cNvSpPr>
          <p:nvPr/>
        </p:nvSpPr>
        <p:spPr bwMode="auto">
          <a:xfrm>
            <a:off x="1828800" y="3404235"/>
            <a:ext cx="3429000" cy="603885"/>
          </a:xfrm>
          <a:prstGeom prst="rect">
            <a:avLst/>
          </a:prstGeom>
          <a:noFill/>
          <a:ln w="9525">
            <a:noFill/>
            <a:miter lim="800000"/>
          </a:ln>
        </p:spPr>
        <p:txBody>
          <a:bodyPr>
            <a:spAutoFit/>
          </a:bodyPr>
          <a:lstStyle/>
          <a:p>
            <a:pPr>
              <a:lnSpc>
                <a:spcPts val="4000"/>
              </a:lnSpc>
            </a:pPr>
            <a:r>
              <a:rPr lang="en-US" sz="1800">
                <a:latin typeface="Times New Roman" panose="02020603050405020304" pitchFamily="18" charset="0"/>
                <a:cs typeface="Times New Roman" panose="02020603050405020304" pitchFamily="18" charset="0"/>
              </a:rPr>
              <a:t>For a 90% confidence interval:</a:t>
            </a:r>
            <a:endParaRPr lang="en-US" sz="1800">
              <a:latin typeface="Times New Roman" panose="02020603050405020304" pitchFamily="18" charset="0"/>
              <a:cs typeface="Times New Roman" panose="02020603050405020304" pitchFamily="18" charset="0"/>
            </a:endParaRPr>
          </a:p>
        </p:txBody>
      </p:sp>
      <p:graphicFrame>
        <p:nvGraphicFramePr>
          <p:cNvPr id="2" name="Object 4"/>
          <p:cNvGraphicFramePr>
            <a:graphicFrameLocks noChangeAspect="1"/>
          </p:cNvGraphicFramePr>
          <p:nvPr/>
        </p:nvGraphicFramePr>
        <p:xfrm>
          <a:off x="4800600" y="3574256"/>
          <a:ext cx="1137047" cy="332185"/>
        </p:xfrm>
        <a:graphic>
          <a:graphicData uri="http://schemas.openxmlformats.org/presentationml/2006/ole">
            <mc:AlternateContent xmlns:mc="http://schemas.openxmlformats.org/markup-compatibility/2006">
              <mc:Choice xmlns:v="urn:schemas-microsoft-com:vml" Requires="v">
                <p:oleObj spid="_x0000_s3" name="Equation" r:id="rId1" imgW="1308100" imgH="381000" progId="">
                  <p:embed/>
                </p:oleObj>
              </mc:Choice>
              <mc:Fallback>
                <p:oleObj name="Equation" r:id="rId1" imgW="1308100" imgH="3810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74256"/>
                        <a:ext cx="1137047" cy="332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5"/>
          <p:cNvGraphicFramePr>
            <a:graphicFrameLocks noChangeAspect="1"/>
          </p:cNvGraphicFramePr>
          <p:nvPr/>
        </p:nvGraphicFramePr>
        <p:xfrm>
          <a:off x="4795838" y="3954066"/>
          <a:ext cx="1137047" cy="332184"/>
        </p:xfrm>
        <a:graphic>
          <a:graphicData uri="http://schemas.openxmlformats.org/presentationml/2006/ole">
            <mc:AlternateContent xmlns:mc="http://schemas.openxmlformats.org/markup-compatibility/2006">
              <mc:Choice xmlns:v="urn:schemas-microsoft-com:vml" Requires="v">
                <p:oleObj spid="_x0000_s5" name="Equation" r:id="rId3" imgW="1308100" imgH="381000" progId="">
                  <p:embed/>
                </p:oleObj>
              </mc:Choice>
              <mc:Fallback>
                <p:oleObj name="Equation" r:id="rId3" imgW="1308100" imgH="3810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838" y="3954066"/>
                        <a:ext cx="1137047" cy="332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nvGraphicFramePr>
        <p:xfrm>
          <a:off x="4789885" y="4333875"/>
          <a:ext cx="1170384" cy="332185"/>
        </p:xfrm>
        <a:graphic>
          <a:graphicData uri="http://schemas.openxmlformats.org/presentationml/2006/ole">
            <mc:AlternateContent xmlns:mc="http://schemas.openxmlformats.org/markup-compatibility/2006">
              <mc:Choice xmlns:v="urn:schemas-microsoft-com:vml" Requires="v">
                <p:oleObj spid="_x0000_s7" name="Equation" r:id="rId5" imgW="1346200" imgH="381000" progId="">
                  <p:embed/>
                </p:oleObj>
              </mc:Choice>
              <mc:Fallback>
                <p:oleObj name="Equation" r:id="rId5" imgW="1346200" imgH="381000"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9885" y="4333875"/>
                        <a:ext cx="1170384" cy="332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a:spLocks noChangeArrowheads="1"/>
          </p:cNvSpPr>
          <p:nvPr/>
        </p:nvSpPr>
        <p:spPr bwMode="auto">
          <a:xfrm>
            <a:off x="1828800" y="4108450"/>
            <a:ext cx="3429000" cy="603885"/>
          </a:xfrm>
          <a:prstGeom prst="rect">
            <a:avLst/>
          </a:prstGeom>
          <a:noFill/>
          <a:ln w="9525">
            <a:noFill/>
            <a:miter lim="800000"/>
          </a:ln>
        </p:spPr>
        <p:txBody>
          <a:bodyPr>
            <a:spAutoFit/>
          </a:bodyPr>
          <a:lstStyle/>
          <a:p>
            <a:pPr>
              <a:lnSpc>
                <a:spcPts val="4000"/>
              </a:lnSpc>
            </a:pPr>
            <a:r>
              <a:rPr lang="en-US" sz="1800">
                <a:latin typeface="Times New Roman" panose="02020603050405020304" pitchFamily="18" charset="0"/>
                <a:cs typeface="Times New Roman" panose="02020603050405020304" pitchFamily="18" charset="0"/>
              </a:rPr>
              <a:t>For a 99% confidence interval:</a:t>
            </a:r>
            <a:endParaRPr lang="en-US" sz="1800">
              <a:latin typeface="Times New Roman" panose="02020603050405020304" pitchFamily="18" charset="0"/>
              <a:cs typeface="Times New Roman" panose="02020603050405020304" pitchFamily="18" charset="0"/>
            </a:endParaRPr>
          </a:p>
        </p:txBody>
      </p:sp>
      <p:sp>
        <p:nvSpPr>
          <p:cNvPr id="14" name="Rectangle 13"/>
          <p:cNvSpPr>
            <a:spLocks noChangeArrowheads="1"/>
          </p:cNvSpPr>
          <p:nvPr/>
        </p:nvSpPr>
        <p:spPr bwMode="auto">
          <a:xfrm>
            <a:off x="1828800" y="3783727"/>
            <a:ext cx="3429000" cy="603885"/>
          </a:xfrm>
          <a:prstGeom prst="rect">
            <a:avLst/>
          </a:prstGeom>
          <a:noFill/>
          <a:ln w="9525">
            <a:noFill/>
            <a:miter lim="800000"/>
          </a:ln>
        </p:spPr>
        <p:txBody>
          <a:bodyPr>
            <a:spAutoFit/>
          </a:bodyPr>
          <a:lstStyle/>
          <a:p>
            <a:pPr>
              <a:lnSpc>
                <a:spcPts val="4000"/>
              </a:lnSpc>
            </a:pPr>
            <a:r>
              <a:rPr lang="en-US" sz="1800">
                <a:latin typeface="Times New Roman" panose="02020603050405020304" pitchFamily="18" charset="0"/>
                <a:cs typeface="Times New Roman" panose="02020603050405020304" pitchFamily="18" charset="0"/>
              </a:rPr>
              <a:t>For a 95% confidence interval:</a:t>
            </a:r>
            <a:endParaRPr lang="en-US" sz="1800">
              <a:latin typeface="Times New Roman" panose="02020603050405020304" pitchFamily="18" charset="0"/>
              <a:cs typeface="Times New Roman" panose="02020603050405020304" pitchFamily="18" charset="0"/>
            </a:endParaRPr>
          </a:p>
        </p:txBody>
      </p:sp>
      <p:graphicFrame>
        <p:nvGraphicFramePr>
          <p:cNvPr id="226310" name="Object 6"/>
          <p:cNvGraphicFramePr>
            <a:graphicFrameLocks noChangeAspect="1"/>
          </p:cNvGraphicFramePr>
          <p:nvPr/>
        </p:nvGraphicFramePr>
        <p:xfrm>
          <a:off x="3113485" y="1615679"/>
          <a:ext cx="2805113" cy="1463278"/>
        </p:xfrm>
        <a:graphic>
          <a:graphicData uri="http://schemas.openxmlformats.org/presentationml/2006/ole">
            <mc:AlternateContent xmlns:mc="http://schemas.openxmlformats.org/markup-compatibility/2006">
              <mc:Choice xmlns:v="urn:schemas-microsoft-com:vml" Requires="v">
                <p:oleObj spid="_x0000_s8" name="Equation" r:id="rId7" imgW="876300" imgH="457200" progId="Equation.3">
                  <p:embed/>
                </p:oleObj>
              </mc:Choice>
              <mc:Fallback>
                <p:oleObj name="Equation" r:id="rId7" imgW="876300" imgH="4572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3485" y="1615679"/>
                        <a:ext cx="2805113" cy="14632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52"/>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HYPOTHESIS TESTING FLOWCHART</a:t>
            </a:r>
            <a:endParaRPr lang="en-US" sz="2400" dirty="0"/>
          </a:p>
        </p:txBody>
      </p:sp>
      <p:graphicFrame>
        <p:nvGraphicFramePr>
          <p:cNvPr id="6" name="Content Placeholder 5"/>
          <p:cNvGraphicFramePr>
            <a:graphicFrameLocks noGrp="1"/>
          </p:cNvGraphicFramePr>
          <p:nvPr>
            <p:ph idx="1"/>
          </p:nvPr>
        </p:nvGraphicFramePr>
        <p:xfrm>
          <a:off x="1485900" y="971550"/>
          <a:ext cx="6172200" cy="3429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Slide Number Placeholder 4"/>
          <p:cNvSpPr>
            <a:spLocks noGrp="1"/>
          </p:cNvSpPr>
          <p:nvPr>
            <p:ph type="sldNum" sz="quarter" idx="11"/>
          </p:nvPr>
        </p:nvSpPr>
        <p:spPr/>
        <p:txBody>
          <a:bodyPr/>
          <a:lstStyle/>
          <a:p>
            <a:pPr>
              <a:defRPr/>
            </a:pPr>
            <a:fld id="{7FB5537F-3744-44EF-B75C-A24922827F39}" type="slidenum">
              <a:rPr lang="en-US" sz="1050" smtClean="0"/>
            </a:fld>
            <a:endParaRPr lang="en-US" sz="105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485900" y="285750"/>
            <a:ext cx="6172200" cy="742950"/>
          </a:xfrm>
        </p:spPr>
        <p:txBody>
          <a:bodyPr/>
          <a:lstStyle/>
          <a:p>
            <a:pPr eaLnBrk="1" hangingPunct="1"/>
            <a:r>
              <a:rPr lang="en-US" sz="3000"/>
              <a:t>Hypothesis Testing</a:t>
            </a:r>
            <a:endParaRPr lang="en-US" sz="3000"/>
          </a:p>
        </p:txBody>
      </p:sp>
      <p:sp>
        <p:nvSpPr>
          <p:cNvPr id="40964" name="Slide Number Placeholder 5"/>
          <p:cNvSpPr>
            <a:spLocks noGrp="1"/>
          </p:cNvSpPr>
          <p:nvPr>
            <p:ph type="sldNum" sz="quarter" idx="11"/>
          </p:nvPr>
        </p:nvSpPr>
        <p:spPr>
          <a:noFill/>
        </p:spPr>
        <p:txBody>
          <a:bodyPr/>
          <a:lstStyle/>
          <a:p>
            <a:fld id="{A25E6547-D61D-4374-87D1-D6420C78353D}" type="slidenum">
              <a:rPr lang="en-US" sz="1050" smtClean="0"/>
            </a:fld>
            <a:endParaRPr lang="en-US" sz="1050"/>
          </a:p>
        </p:txBody>
      </p:sp>
      <p:pic>
        <p:nvPicPr>
          <p:cNvPr id="40965" name="Picture 3"/>
          <p:cNvPicPr>
            <a:picLocks noChangeAspect="1" noChangeArrowheads="1"/>
          </p:cNvPicPr>
          <p:nvPr/>
        </p:nvPicPr>
        <p:blipFill>
          <a:blip r:embed="rId1" cstate="print"/>
          <a:srcRect/>
          <a:stretch>
            <a:fillRect/>
          </a:stretch>
        </p:blipFill>
        <p:spPr bwMode="auto">
          <a:xfrm>
            <a:off x="2514600" y="971550"/>
            <a:ext cx="4057650" cy="377190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55"/>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56"/>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TESTS of SIGNIFICANCE</a:t>
            </a:r>
            <a:r>
              <a:rPr lang="en-IN" altLang="en-GB"/>
              <a:t> aka Statistical Tests </a:t>
            </a:r>
            <a:r>
              <a:rPr lang="en-GB"/>
              <a:t> </a:t>
            </a:r>
            <a:endParaRPr lang="en-GB"/>
          </a:p>
        </p:txBody>
      </p:sp>
      <p:sp>
        <p:nvSpPr>
          <p:cNvPr id="292" name="Google Shape;292;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a:solidFill>
                  <a:schemeClr val="tx1"/>
                </a:solidFill>
              </a:rPr>
              <a:t>Single sample z- test</a:t>
            </a:r>
            <a:endParaRPr lang="en-GB">
              <a:solidFill>
                <a:schemeClr val="tx1"/>
              </a:solidFill>
            </a:endParaRPr>
          </a:p>
          <a:p>
            <a:pPr marL="457200" lvl="0" indent="-342900" algn="l" rtl="0">
              <a:spcBef>
                <a:spcPts val="0"/>
              </a:spcBef>
              <a:spcAft>
                <a:spcPts val="0"/>
              </a:spcAft>
              <a:buSzPts val="1800"/>
              <a:buAutoNum type="arabicPeriod"/>
            </a:pPr>
            <a:r>
              <a:rPr lang="en-GB">
                <a:solidFill>
                  <a:schemeClr val="tx1"/>
                </a:solidFill>
              </a:rPr>
              <a:t>Single sample t-test</a:t>
            </a:r>
            <a:endParaRPr lang="en-GB">
              <a:solidFill>
                <a:schemeClr val="tx1"/>
              </a:solidFill>
            </a:endParaRPr>
          </a:p>
          <a:p>
            <a:pPr marL="457200" lvl="0" indent="-342900" algn="l" rtl="0">
              <a:spcBef>
                <a:spcPts val="0"/>
              </a:spcBef>
              <a:spcAft>
                <a:spcPts val="0"/>
              </a:spcAft>
              <a:buSzPts val="1800"/>
              <a:buAutoNum type="arabicPeriod"/>
            </a:pPr>
            <a:r>
              <a:rPr lang="en-GB">
                <a:solidFill>
                  <a:schemeClr val="tx1"/>
                </a:solidFill>
              </a:rPr>
              <a:t>Independent Samples t-test</a:t>
            </a:r>
            <a:endParaRPr lang="en-GB">
              <a:solidFill>
                <a:schemeClr val="tx1"/>
              </a:solidFill>
            </a:endParaRPr>
          </a:p>
          <a:p>
            <a:pPr marL="457200" lvl="0" indent="-342900" algn="l" rtl="0">
              <a:spcBef>
                <a:spcPts val="0"/>
              </a:spcBef>
              <a:spcAft>
                <a:spcPts val="0"/>
              </a:spcAft>
              <a:buSzPts val="1800"/>
              <a:buAutoNum type="arabicPeriod"/>
            </a:pPr>
            <a:r>
              <a:rPr lang="en-GB">
                <a:solidFill>
                  <a:schemeClr val="tx1"/>
                </a:solidFill>
              </a:rPr>
              <a:t>Dependen</a:t>
            </a:r>
            <a:r>
              <a:rPr lang="en-IN" altLang="en-GB">
                <a:solidFill>
                  <a:schemeClr val="tx1"/>
                </a:solidFill>
              </a:rPr>
              <a:t>S</a:t>
            </a:r>
            <a:r>
              <a:rPr lang="en-GB">
                <a:solidFill>
                  <a:schemeClr val="tx1"/>
                </a:solidFill>
              </a:rPr>
              <a:t>t Samples t-test</a:t>
            </a:r>
            <a:endParaRPr lang="en-GB">
              <a:solidFill>
                <a:schemeClr val="tx1"/>
              </a:solidFill>
            </a:endParaRPr>
          </a:p>
          <a:p>
            <a:pPr marL="457200" lvl="0" indent="-342900" algn="l" rtl="0">
              <a:spcBef>
                <a:spcPts val="0"/>
              </a:spcBef>
              <a:spcAft>
                <a:spcPts val="0"/>
              </a:spcAft>
              <a:buSzPts val="1800"/>
              <a:buAutoNum type="arabicPeriod"/>
            </a:pPr>
            <a:r>
              <a:rPr lang="en-GB" b="1">
                <a:solidFill>
                  <a:schemeClr val="tx1"/>
                </a:solidFill>
              </a:rPr>
              <a:t>Chi-square Test </a:t>
            </a:r>
            <a:endParaRPr lang="en-GB" b="1">
              <a:solidFill>
                <a:schemeClr val="tx1"/>
              </a:solidFill>
            </a:endParaRPr>
          </a:p>
          <a:p>
            <a:pPr marL="457200" lvl="0" indent="-342900" algn="l" rtl="0">
              <a:spcBef>
                <a:spcPts val="0"/>
              </a:spcBef>
              <a:spcAft>
                <a:spcPts val="0"/>
              </a:spcAft>
              <a:buSzPts val="1800"/>
              <a:buAutoNum type="arabicPeriod"/>
            </a:pPr>
            <a:r>
              <a:rPr lang="en-GB" b="1">
                <a:solidFill>
                  <a:schemeClr val="tx1"/>
                </a:solidFill>
              </a:rPr>
              <a:t>ANOVA </a:t>
            </a:r>
            <a:endParaRPr lang="en-GB" b="1">
              <a:solidFill>
                <a:schemeClr val="tx1"/>
              </a:solidFill>
            </a:endParaRPr>
          </a:p>
          <a:p>
            <a:pPr marL="457200" lvl="0" indent="-342900" algn="l" rtl="0">
              <a:spcBef>
                <a:spcPts val="0"/>
              </a:spcBef>
              <a:spcAft>
                <a:spcPts val="0"/>
              </a:spcAft>
              <a:buSzPts val="1800"/>
              <a:buAutoNum type="arabicPeriod"/>
            </a:pPr>
            <a:r>
              <a:rPr lang="en-GB">
                <a:solidFill>
                  <a:schemeClr val="tx1"/>
                </a:solidFill>
              </a:rPr>
              <a:t>Test of Correlation </a:t>
            </a:r>
            <a:endParaRPr lang="en-GB">
              <a:solidFill>
                <a:schemeClr val="tx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ML </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AI, ML and DS?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1"/>
          <a:stretch>
            <a:fillRect/>
          </a:stretch>
        </p:blipFill>
        <p:spPr>
          <a:xfrm>
            <a:off x="1992563" y="1473756"/>
            <a:ext cx="5006256" cy="36697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 Quiz 1: Variables &amp; Data  </a:t>
            </a:r>
            <a:endParaRPr lang="en-US" dirty="0"/>
          </a:p>
        </p:txBody>
      </p:sp>
      <p:sp>
        <p:nvSpPr>
          <p:cNvPr id="3" name="Content Placeholder 2"/>
          <p:cNvSpPr>
            <a:spLocks noGrp="1"/>
          </p:cNvSpPr>
          <p:nvPr>
            <p:ph idx="1"/>
          </p:nvPr>
        </p:nvSpPr>
        <p:spPr>
          <a:xfrm>
            <a:off x="1657350" y="1085850"/>
            <a:ext cx="6172200" cy="3600449"/>
          </a:xfrm>
        </p:spPr>
        <p:txBody>
          <a:bodyPr>
            <a:noAutofit/>
          </a:bodyPr>
          <a:lstStyle/>
          <a:p>
            <a:r>
              <a:rPr lang="en-US" sz="2100" dirty="0">
                <a:solidFill>
                  <a:schemeClr val="tx1"/>
                </a:solidFill>
              </a:rPr>
              <a:t>The height of president Lincoln is a variable ( True or False)?</a:t>
            </a:r>
            <a:endParaRPr lang="en-US" sz="2100" dirty="0">
              <a:solidFill>
                <a:schemeClr val="tx1"/>
              </a:solidFill>
            </a:endParaRPr>
          </a:p>
          <a:p>
            <a:r>
              <a:rPr lang="en-US" sz="2100" dirty="0">
                <a:solidFill>
                  <a:schemeClr val="tx1"/>
                </a:solidFill>
              </a:rPr>
              <a:t>Data were collected about students in a </a:t>
            </a:r>
            <a:r>
              <a:rPr lang="en-IN" altLang="en-US" sz="2100" dirty="0">
                <a:solidFill>
                  <a:schemeClr val="tx1"/>
                </a:solidFill>
              </a:rPr>
              <a:t>college</a:t>
            </a:r>
            <a:r>
              <a:rPr lang="en-US" sz="2100" dirty="0">
                <a:solidFill>
                  <a:schemeClr val="tx1"/>
                </a:solidFill>
              </a:rPr>
              <a:t>. Three variables were recorded for each student: </a:t>
            </a:r>
            <a:r>
              <a:rPr lang="en-US" sz="2100" b="1" i="1" dirty="0">
                <a:solidFill>
                  <a:schemeClr val="tx1"/>
                </a:solidFill>
              </a:rPr>
              <a:t>number of </a:t>
            </a:r>
            <a:r>
              <a:rPr lang="en-IN" altLang="en-US" sz="2100" b="1" i="1" dirty="0">
                <a:solidFill>
                  <a:schemeClr val="tx1"/>
                </a:solidFill>
              </a:rPr>
              <a:t>facebook followers</a:t>
            </a:r>
            <a:r>
              <a:rPr lang="en-US" sz="2100" dirty="0">
                <a:solidFill>
                  <a:schemeClr val="tx1"/>
                </a:solidFill>
              </a:rPr>
              <a:t>, </a:t>
            </a:r>
            <a:r>
              <a:rPr lang="en-US" sz="2100" b="1" i="1" dirty="0">
                <a:solidFill>
                  <a:schemeClr val="tx1"/>
                </a:solidFill>
              </a:rPr>
              <a:t>height</a:t>
            </a:r>
            <a:r>
              <a:rPr lang="en-US" sz="2100" dirty="0">
                <a:solidFill>
                  <a:schemeClr val="tx1"/>
                </a:solidFill>
              </a:rPr>
              <a:t>, and whether the student had </a:t>
            </a:r>
            <a:r>
              <a:rPr lang="en-US" sz="2100" b="1" i="1" dirty="0">
                <a:solidFill>
                  <a:schemeClr val="tx1"/>
                </a:solidFill>
              </a:rPr>
              <a:t>previously taken a </a:t>
            </a:r>
            <a:r>
              <a:rPr lang="en-IN" altLang="en-US" sz="2100" b="1" i="1" dirty="0">
                <a:solidFill>
                  <a:schemeClr val="tx1"/>
                </a:solidFill>
              </a:rPr>
              <a:t>datascience</a:t>
            </a:r>
            <a:r>
              <a:rPr lang="en-US" sz="2100" b="1" i="1" dirty="0">
                <a:solidFill>
                  <a:schemeClr val="tx1"/>
                </a:solidFill>
              </a:rPr>
              <a:t> </a:t>
            </a:r>
            <a:r>
              <a:rPr lang="en-US" sz="2100" dirty="0">
                <a:solidFill>
                  <a:schemeClr val="tx1"/>
                </a:solidFill>
              </a:rPr>
              <a:t>course. Classify each of the variables as Quantitative or Categorical. If Quantitative is it Discrete or Continuous ?</a:t>
            </a:r>
            <a:endParaRPr lang="en-US" sz="2100" dirty="0">
              <a:solidFill>
                <a:schemeClr val="tx1"/>
              </a:solidFill>
            </a:endParaRPr>
          </a:p>
          <a:p>
            <a:endParaRPr lang="en-US" sz="2100" dirty="0">
              <a:solidFill>
                <a:schemeClr val="tx1"/>
              </a:solidFill>
            </a:endParaRPr>
          </a:p>
        </p:txBody>
      </p:sp>
      <p:sp>
        <p:nvSpPr>
          <p:cNvPr id="5" name="TextBox 4"/>
          <p:cNvSpPr txBox="1"/>
          <p:nvPr/>
        </p:nvSpPr>
        <p:spPr>
          <a:xfrm rot="10800000" flipV="1">
            <a:off x="4286885" y="1558543"/>
            <a:ext cx="6000750" cy="645160"/>
          </a:xfrm>
          <a:prstGeom prst="rect">
            <a:avLst/>
          </a:prstGeom>
          <a:noFill/>
        </p:spPr>
        <p:txBody>
          <a:bodyPr wrap="square" rtlCol="0">
            <a:spAutoFit/>
          </a:bodyPr>
          <a:lstStyle/>
          <a:p>
            <a:r>
              <a:rPr lang="en-US" sz="1200" b="1" i="1" dirty="0">
                <a:solidFill>
                  <a:srgbClr val="FF0000"/>
                </a:solidFill>
              </a:rPr>
              <a:t>False, height is </a:t>
            </a:r>
            <a:r>
              <a:rPr lang="en-IN" altLang="en-US" sz="1200" b="1" i="1" dirty="0">
                <a:solidFill>
                  <a:srgbClr val="FF0000"/>
                </a:solidFill>
              </a:rPr>
              <a:t>a</a:t>
            </a:r>
            <a:r>
              <a:rPr lang="en-US" sz="1200" b="1" i="1" dirty="0">
                <a:solidFill>
                  <a:srgbClr val="FF0000"/>
                </a:solidFill>
              </a:rPr>
              <a:t> variable but height of  president Lincoln is a </a:t>
            </a:r>
            <a:endParaRPr lang="en-US" sz="1200" b="1" i="1" dirty="0">
              <a:solidFill>
                <a:srgbClr val="FF0000"/>
              </a:solidFill>
            </a:endParaRPr>
          </a:p>
          <a:p>
            <a:r>
              <a:rPr lang="en-IN" altLang="en-US" sz="1200" b="1" i="1" dirty="0">
                <a:solidFill>
                  <a:srgbClr val="FF0000"/>
                </a:solidFill>
              </a:rPr>
              <a:t>data point (</a:t>
            </a:r>
            <a:r>
              <a:rPr lang="en-US" sz="1200" b="1" i="1" dirty="0">
                <a:solidFill>
                  <a:srgbClr val="FF0000"/>
                </a:solidFill>
              </a:rPr>
              <a:t>datum</a:t>
            </a:r>
            <a:r>
              <a:rPr lang="en-IN" altLang="en-US" sz="1200" b="1" i="1" dirty="0">
                <a:solidFill>
                  <a:srgbClr val="FF0000"/>
                </a:solidFill>
              </a:rPr>
              <a:t>)</a:t>
            </a:r>
            <a:r>
              <a:rPr lang="en-US" sz="1200" b="1" i="1" dirty="0">
                <a:solidFill>
                  <a:srgbClr val="FF0000"/>
                </a:solidFill>
              </a:rPr>
              <a:t>.</a:t>
            </a:r>
            <a:endParaRPr lang="en-US" sz="1200" b="1" i="1" dirty="0">
              <a:solidFill>
                <a:srgbClr val="FF0000"/>
              </a:solidFill>
            </a:endParaRPr>
          </a:p>
          <a:p>
            <a:endParaRPr lang="en-US" sz="1200" b="1" i="1" dirty="0">
              <a:solidFill>
                <a:srgbClr val="FF0000"/>
              </a:solidFill>
            </a:endParaRPr>
          </a:p>
        </p:txBody>
      </p:sp>
      <p:cxnSp>
        <p:nvCxnSpPr>
          <p:cNvPr id="8" name="Straight Arrow Connector 7"/>
          <p:cNvCxnSpPr/>
          <p:nvPr/>
        </p:nvCxnSpPr>
        <p:spPr>
          <a:xfrm flipH="1">
            <a:off x="1332865" y="2828925"/>
            <a:ext cx="4164330" cy="137350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0530" y="4204970"/>
            <a:ext cx="1553845" cy="252730"/>
          </a:xfrm>
          <a:prstGeom prst="rect">
            <a:avLst/>
          </a:prstGeom>
          <a:noFill/>
        </p:spPr>
        <p:txBody>
          <a:bodyPr wrap="none" rtlCol="0">
            <a:spAutoFit/>
          </a:bodyPr>
          <a:lstStyle/>
          <a:p>
            <a:r>
              <a:rPr lang="en-US" sz="1050" b="1" dirty="0"/>
              <a:t>Quantitative(discrete)</a:t>
            </a:r>
            <a:endParaRPr lang="en-US" sz="1050" b="1" dirty="0"/>
          </a:p>
        </p:txBody>
      </p:sp>
      <p:cxnSp>
        <p:nvCxnSpPr>
          <p:cNvPr id="10" name="Straight Arrow Connector 9"/>
          <p:cNvCxnSpPr/>
          <p:nvPr/>
        </p:nvCxnSpPr>
        <p:spPr>
          <a:xfrm>
            <a:off x="2837180" y="3304540"/>
            <a:ext cx="2660015" cy="163322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15" idx="0"/>
          </p:cNvCxnSpPr>
          <p:nvPr/>
        </p:nvCxnSpPr>
        <p:spPr>
          <a:xfrm>
            <a:off x="5771515" y="3709035"/>
            <a:ext cx="1628775" cy="111887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00245" y="4827905"/>
            <a:ext cx="1759585" cy="252730"/>
          </a:xfrm>
          <a:prstGeom prst="rect">
            <a:avLst/>
          </a:prstGeom>
          <a:noFill/>
        </p:spPr>
        <p:txBody>
          <a:bodyPr wrap="none" rtlCol="0">
            <a:spAutoFit/>
          </a:bodyPr>
          <a:lstStyle/>
          <a:p>
            <a:r>
              <a:rPr lang="en-US" sz="1050" b="1" dirty="0"/>
              <a:t>Quantitative(continuous)</a:t>
            </a:r>
            <a:endParaRPr lang="en-US" sz="1050" b="1" dirty="0"/>
          </a:p>
        </p:txBody>
      </p:sp>
      <p:sp>
        <p:nvSpPr>
          <p:cNvPr id="15" name="TextBox 14"/>
          <p:cNvSpPr txBox="1"/>
          <p:nvPr/>
        </p:nvSpPr>
        <p:spPr>
          <a:xfrm>
            <a:off x="6689725" y="4827905"/>
            <a:ext cx="1420495" cy="252730"/>
          </a:xfrm>
          <a:prstGeom prst="rect">
            <a:avLst/>
          </a:prstGeom>
          <a:noFill/>
        </p:spPr>
        <p:txBody>
          <a:bodyPr wrap="none" rtlCol="0">
            <a:spAutoFit/>
          </a:bodyPr>
          <a:lstStyle/>
          <a:p>
            <a:r>
              <a:rPr lang="en-US" sz="1050" b="1" dirty="0"/>
              <a:t>Categorical(yes/no)</a:t>
            </a:r>
            <a:endParaRPr lang="en-US" sz="105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p:bldP spid="9" grpId="0"/>
      <p:bldP spid="14" grpId="0"/>
      <p:bldP spid="1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ML ?</a:t>
            </a:r>
            <a:endParaRPr lang="en-US" dirty="0"/>
          </a:p>
        </p:txBody>
      </p:sp>
      <p:sp>
        <p:nvSpPr>
          <p:cNvPr id="3" name="Content Placeholder 2"/>
          <p:cNvSpPr>
            <a:spLocks noGrp="1"/>
          </p:cNvSpPr>
          <p:nvPr>
            <p:ph idx="1"/>
          </p:nvPr>
        </p:nvSpPr>
        <p:spPr/>
        <p:txBody>
          <a:bodyPr>
            <a:normAutofit/>
          </a:bodyPr>
          <a:lstStyle/>
          <a:p>
            <a:r>
              <a:rPr lang="en-US" dirty="0">
                <a:solidFill>
                  <a:schemeClr val="tx1"/>
                </a:solidFill>
              </a:rPr>
              <a:t>It is software/program that can learn from experience</a:t>
            </a:r>
            <a:r>
              <a:rPr lang="en-IN" altLang="en-US" dirty="0">
                <a:solidFill>
                  <a:schemeClr val="tx1"/>
                </a:solidFill>
              </a:rPr>
              <a:t>(data)</a:t>
            </a:r>
            <a:endParaRPr lang="en-US" dirty="0">
              <a:solidFill>
                <a:schemeClr val="tx1"/>
              </a:solidFill>
            </a:endParaRPr>
          </a:p>
          <a:p>
            <a:r>
              <a:rPr lang="en-US" dirty="0">
                <a:solidFill>
                  <a:schemeClr val="tx1"/>
                </a:solidFill>
              </a:rPr>
              <a:t>ML gives computers the ability to learn from data without being explicitly programmed (`Arthur Samuel’ , 1959)</a:t>
            </a:r>
            <a:endParaRPr lang="en-US" dirty="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Traditional programming vs ML</a:t>
            </a:r>
            <a:endParaRPr lang="en-US" dirty="0"/>
          </a:p>
        </p:txBody>
      </p:sp>
      <p:pic>
        <p:nvPicPr>
          <p:cNvPr id="4" name="Picture 3"/>
          <p:cNvPicPr>
            <a:picLocks noChangeAspect="1"/>
          </p:cNvPicPr>
          <p:nvPr/>
        </p:nvPicPr>
        <p:blipFill>
          <a:blip r:embed="rId1"/>
          <a:stretch>
            <a:fillRect/>
          </a:stretch>
        </p:blipFill>
        <p:spPr>
          <a:xfrm>
            <a:off x="745490" y="1279446"/>
            <a:ext cx="4612822" cy="1527750"/>
          </a:xfrm>
          <a:prstGeom prst="rect">
            <a:avLst/>
          </a:prstGeom>
        </p:spPr>
      </p:pic>
      <p:pic>
        <p:nvPicPr>
          <p:cNvPr id="5" name="Picture 4"/>
          <p:cNvPicPr>
            <a:picLocks noChangeAspect="1"/>
          </p:cNvPicPr>
          <p:nvPr/>
        </p:nvPicPr>
        <p:blipFill>
          <a:blip r:embed="rId2"/>
          <a:stretch>
            <a:fillRect/>
          </a:stretch>
        </p:blipFill>
        <p:spPr>
          <a:xfrm>
            <a:off x="5959991" y="1763825"/>
            <a:ext cx="1985429" cy="832079"/>
          </a:xfrm>
          <a:prstGeom prst="rect">
            <a:avLst/>
          </a:prstGeom>
        </p:spPr>
      </p:pic>
      <p:pic>
        <p:nvPicPr>
          <p:cNvPr id="6" name="Picture 5"/>
          <p:cNvPicPr>
            <a:picLocks noChangeAspect="1"/>
          </p:cNvPicPr>
          <p:nvPr/>
        </p:nvPicPr>
        <p:blipFill>
          <a:blip r:embed="rId3"/>
          <a:stretch>
            <a:fillRect/>
          </a:stretch>
        </p:blipFill>
        <p:spPr>
          <a:xfrm>
            <a:off x="745366" y="3068702"/>
            <a:ext cx="4501186" cy="1377704"/>
          </a:xfrm>
          <a:prstGeom prst="rect">
            <a:avLst/>
          </a:prstGeom>
        </p:spPr>
      </p:pic>
      <p:sp>
        <p:nvSpPr>
          <p:cNvPr id="9" name="TextBox 8"/>
          <p:cNvSpPr txBox="1"/>
          <p:nvPr/>
        </p:nvSpPr>
        <p:spPr>
          <a:xfrm>
            <a:off x="6000115" y="3811905"/>
            <a:ext cx="2154555" cy="252730"/>
          </a:xfrm>
          <a:prstGeom prst="rect">
            <a:avLst/>
          </a:prstGeom>
          <a:noFill/>
        </p:spPr>
        <p:txBody>
          <a:bodyPr wrap="square" rtlCol="0">
            <a:spAutoFit/>
          </a:bodyPr>
          <a:lstStyle/>
          <a:p>
            <a:r>
              <a:rPr lang="en-US" sz="1050" b="1" dirty="0"/>
              <a:t>The Output</a:t>
            </a:r>
            <a:r>
              <a:rPr lang="en-IN" altLang="en-US" sz="1050" b="1" dirty="0"/>
              <a:t> of ML</a:t>
            </a:r>
            <a:r>
              <a:rPr lang="en-US" sz="1050" b="1" dirty="0"/>
              <a:t> is the </a:t>
            </a:r>
            <a:r>
              <a:rPr lang="en-IN" altLang="en-US" sz="1050" b="1" dirty="0"/>
              <a:t>Model</a:t>
            </a:r>
            <a:r>
              <a:rPr lang="en-US" sz="1050" b="1" dirty="0"/>
              <a:t> </a:t>
            </a:r>
            <a:endParaRPr lang="en-US" sz="105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M</a:t>
            </a:r>
            <a:r>
              <a:rPr lang="en-IN" altLang="en-US" dirty="0"/>
              <a:t>L model </a:t>
            </a:r>
            <a:r>
              <a:rPr lang="en-US" dirty="0"/>
              <a:t>look like in practice ?</a:t>
            </a:r>
            <a:endParaRPr lang="en-US" dirty="0"/>
          </a:p>
        </p:txBody>
      </p:sp>
      <p:sp>
        <p:nvSpPr>
          <p:cNvPr id="3" name="Content Placeholder 2"/>
          <p:cNvSpPr>
            <a:spLocks noGrp="1"/>
          </p:cNvSpPr>
          <p:nvPr>
            <p:ph idx="1"/>
          </p:nvPr>
        </p:nvSpPr>
        <p:spPr/>
        <p:txBody>
          <a:bodyPr/>
          <a:lstStyle/>
          <a:p>
            <a:r>
              <a:rPr lang="en-US" dirty="0"/>
              <a:t>Model -</a:t>
            </a:r>
            <a:r>
              <a:rPr lang="en-US" dirty="0">
                <a:sym typeface="Wingdings" panose="05000000000000000000" pitchFamily="2" charset="2"/>
              </a:rPr>
              <a:t>  A statistical representation of a real world process based on data </a:t>
            </a:r>
            <a:endParaRPr lang="en-US" dirty="0">
              <a:sym typeface="Wingdings" panose="05000000000000000000" pitchFamily="2" charset="2"/>
            </a:endParaRPr>
          </a:p>
          <a:p>
            <a:r>
              <a:rPr lang="en-US" dirty="0">
                <a:sym typeface="Wingdings" panose="05000000000000000000" pitchFamily="2" charset="2"/>
              </a:rPr>
              <a:t>X Training data </a:t>
            </a:r>
            <a:r>
              <a:rPr lang="en-IN" altLang="en-US" dirty="0">
                <a:sym typeface="Wingdings" panose="05000000000000000000" pitchFamily="2" charset="2"/>
              </a:rPr>
              <a:t>also called features</a:t>
            </a:r>
            <a:endParaRPr lang="en-US" dirty="0">
              <a:sym typeface="Wingdings" panose="05000000000000000000" pitchFamily="2" charset="2"/>
            </a:endParaRPr>
          </a:p>
          <a:p>
            <a:r>
              <a:rPr lang="en-US" dirty="0">
                <a:sym typeface="Wingdings" panose="05000000000000000000" pitchFamily="2" charset="2"/>
              </a:rPr>
              <a:t>y prediction</a:t>
            </a:r>
            <a:r>
              <a:rPr lang="en-IN" altLang="en-US" dirty="0">
                <a:sym typeface="Wingdings" panose="05000000000000000000" pitchFamily="2" charset="2"/>
              </a:rPr>
              <a:t> also called labels</a:t>
            </a:r>
            <a:endParaRPr lang="en-IN" altLang="en-US" dirty="0">
              <a:sym typeface="Wingdings" panose="05000000000000000000" pitchFamily="2" charset="2"/>
            </a:endParaRPr>
          </a:p>
          <a:p>
            <a:r>
              <a:rPr lang="en-US" dirty="0">
                <a:sym typeface="Wingdings" panose="05000000000000000000" pitchFamily="2" charset="2"/>
              </a:rPr>
              <a:t>f(x)ML algorithm for Training</a:t>
            </a:r>
            <a:r>
              <a:rPr lang="en-IN" altLang="en-US" dirty="0">
                <a:sym typeface="Wingdings" panose="05000000000000000000" pitchFamily="2" charset="2"/>
              </a:rPr>
              <a:t> into a Model</a:t>
            </a:r>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p>
        </p:txBody>
      </p:sp>
      <p:pic>
        <p:nvPicPr>
          <p:cNvPr id="7" name="Picture 6"/>
          <p:cNvPicPr>
            <a:picLocks noChangeAspect="1"/>
          </p:cNvPicPr>
          <p:nvPr/>
        </p:nvPicPr>
        <p:blipFill>
          <a:blip r:embed="rId1"/>
          <a:stretch>
            <a:fillRect/>
          </a:stretch>
        </p:blipFill>
        <p:spPr>
          <a:xfrm>
            <a:off x="2583815" y="2603500"/>
            <a:ext cx="3078480" cy="1683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ML?</a:t>
            </a:r>
            <a:endParaRPr lang="en-US" dirty="0"/>
          </a:p>
        </p:txBody>
      </p:sp>
      <p:sp>
        <p:nvSpPr>
          <p:cNvPr id="3" name="Content Placeholder 2"/>
          <p:cNvSpPr>
            <a:spLocks noGrp="1"/>
          </p:cNvSpPr>
          <p:nvPr>
            <p:ph idx="1"/>
          </p:nvPr>
        </p:nvSpPr>
        <p:spPr/>
        <p:txBody>
          <a:bodyPr/>
          <a:lstStyle/>
          <a:p>
            <a:r>
              <a:rPr lang="en-US" dirty="0">
                <a:solidFill>
                  <a:schemeClr val="tx1"/>
                </a:solidFill>
              </a:rPr>
              <a:t>We define ML as a set of tools for making </a:t>
            </a:r>
            <a:r>
              <a:rPr lang="en-US" b="1" dirty="0">
                <a:solidFill>
                  <a:schemeClr val="tx1"/>
                </a:solidFill>
              </a:rPr>
              <a:t>inferences</a:t>
            </a:r>
            <a:r>
              <a:rPr lang="en-US" dirty="0">
                <a:solidFill>
                  <a:schemeClr val="tx1"/>
                </a:solidFill>
              </a:rPr>
              <a:t> and </a:t>
            </a:r>
            <a:r>
              <a:rPr lang="en-US" b="1" dirty="0">
                <a:solidFill>
                  <a:schemeClr val="tx1"/>
                </a:solidFill>
              </a:rPr>
              <a:t>prediction</a:t>
            </a:r>
            <a:r>
              <a:rPr lang="en-US" dirty="0">
                <a:solidFill>
                  <a:schemeClr val="tx1"/>
                </a:solidFill>
              </a:rPr>
              <a:t> from data </a:t>
            </a:r>
            <a:endParaRPr lang="en-US" dirty="0">
              <a:solidFill>
                <a:schemeClr val="tx1"/>
              </a:solidFill>
            </a:endParaRPr>
          </a:p>
          <a:p>
            <a:r>
              <a:rPr lang="en-US" dirty="0">
                <a:solidFill>
                  <a:schemeClr val="tx1"/>
                </a:solidFill>
              </a:rPr>
              <a:t>Often inferences and prediction work together, inferences help make prediction</a:t>
            </a:r>
            <a:endParaRPr lang="en-US" dirty="0">
              <a:solidFill>
                <a:schemeClr val="tx1"/>
              </a:solidFill>
            </a:endParaRPr>
          </a:p>
          <a:p>
            <a:r>
              <a:rPr lang="en-US" dirty="0">
                <a:solidFill>
                  <a:schemeClr val="tx1"/>
                </a:solidFill>
              </a:rPr>
              <a:t>ML is interdisciplinary mix of statistics and computer science</a:t>
            </a:r>
            <a:endParaRPr lang="en-US" dirty="0">
              <a:solidFill>
                <a:schemeClr val="tx1"/>
              </a:solidFill>
            </a:endParaRPr>
          </a:p>
          <a:p>
            <a:r>
              <a:rPr lang="en-US" dirty="0">
                <a:solidFill>
                  <a:schemeClr val="tx1"/>
                </a:solidFill>
              </a:rPr>
              <a:t>Learn pattern from existing data and apply to new data , </a:t>
            </a:r>
            <a:r>
              <a:rPr lang="en-US" dirty="0" err="1">
                <a:solidFill>
                  <a:schemeClr val="tx1"/>
                </a:solidFill>
              </a:rPr>
              <a:t>e.g</a:t>
            </a:r>
            <a:r>
              <a:rPr lang="en-US" dirty="0">
                <a:solidFill>
                  <a:schemeClr val="tx1"/>
                </a:solidFill>
              </a:rPr>
              <a:t> learn to detect spam from historical data and use that knowledge to identify spam in new data </a:t>
            </a:r>
            <a:endParaRPr lang="en-US" dirty="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Fundamental difference between stats &amp; ML</a:t>
            </a:r>
            <a:endParaRPr lang="en-US" dirty="0"/>
          </a:p>
        </p:txBody>
      </p:sp>
      <p:sp>
        <p:nvSpPr>
          <p:cNvPr id="3" name="Content Placeholder 2"/>
          <p:cNvSpPr>
            <a:spLocks noGrp="1"/>
          </p:cNvSpPr>
          <p:nvPr>
            <p:ph idx="1"/>
          </p:nvPr>
        </p:nvSpPr>
        <p:spPr/>
        <p:txBody>
          <a:bodyPr/>
          <a:lstStyle/>
          <a:p>
            <a:r>
              <a:rPr lang="en-US" dirty="0">
                <a:solidFill>
                  <a:schemeClr val="tx1"/>
                </a:solidFill>
              </a:rPr>
              <a:t>Machine learning tends to deal with large complex datasets such as dataset of millions of images each containing 1000s of pixels</a:t>
            </a:r>
            <a:endParaRPr lang="en-US" dirty="0">
              <a:solidFill>
                <a:schemeClr val="tx1"/>
              </a:solidFill>
            </a:endParaRPr>
          </a:p>
          <a:p>
            <a:r>
              <a:rPr lang="en-US" dirty="0">
                <a:solidFill>
                  <a:schemeClr val="tx1"/>
                </a:solidFill>
              </a:rPr>
              <a:t>Classical statistical analysis such as Bayesian analysis would be impractical for such datasets </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 quiz</a:t>
            </a:r>
            <a:endParaRPr lang="en-US" dirty="0"/>
          </a:p>
        </p:txBody>
      </p:sp>
      <p:sp>
        <p:nvSpPr>
          <p:cNvPr id="3" name="Content Placeholder 2"/>
          <p:cNvSpPr>
            <a:spLocks noGrp="1"/>
          </p:cNvSpPr>
          <p:nvPr>
            <p:ph idx="1"/>
          </p:nvPr>
        </p:nvSpPr>
        <p:spPr/>
        <p:txBody>
          <a:bodyPr/>
          <a:lstStyle/>
          <a:p>
            <a:r>
              <a:rPr lang="en-US" dirty="0"/>
              <a:t>State True or False</a:t>
            </a:r>
            <a:endParaRPr lang="en-US" dirty="0"/>
          </a:p>
          <a:p>
            <a:r>
              <a:rPr lang="en-US" dirty="0"/>
              <a:t>A)  To make predictions from ML model you need data  </a:t>
            </a:r>
            <a:endParaRPr lang="en-US" dirty="0"/>
          </a:p>
          <a:p>
            <a:r>
              <a:rPr lang="en-US" dirty="0"/>
              <a:t>B)  ML finds patterns in existing data &amp; apply to new data </a:t>
            </a:r>
            <a:endParaRPr lang="en-US" dirty="0"/>
          </a:p>
          <a:p>
            <a:r>
              <a:rPr lang="en-US" dirty="0"/>
              <a:t>C) ML can only predict what will happen and not explain why something happens</a:t>
            </a:r>
            <a:endParaRPr lang="en-US" dirty="0"/>
          </a:p>
          <a:p>
            <a:r>
              <a:rPr lang="en-US" dirty="0"/>
              <a:t>D) ML’s applications is not limited to one type of problem/domain</a:t>
            </a:r>
            <a:endParaRPr lang="en-US" dirty="0"/>
          </a:p>
        </p:txBody>
      </p:sp>
      <p:sp>
        <p:nvSpPr>
          <p:cNvPr id="4" name="TextBox 3"/>
          <p:cNvSpPr txBox="1"/>
          <p:nvPr/>
        </p:nvSpPr>
        <p:spPr>
          <a:xfrm>
            <a:off x="6680926" y="1603344"/>
            <a:ext cx="646612" cy="252730"/>
          </a:xfrm>
          <a:prstGeom prst="rect">
            <a:avLst/>
          </a:prstGeom>
          <a:noFill/>
        </p:spPr>
        <p:txBody>
          <a:bodyPr wrap="square" rtlCol="0">
            <a:spAutoFit/>
          </a:bodyPr>
          <a:lstStyle/>
          <a:p>
            <a:r>
              <a:rPr lang="en-US" sz="1050" b="1" dirty="0">
                <a:solidFill>
                  <a:srgbClr val="FF0000"/>
                </a:solidFill>
              </a:rPr>
              <a:t>TRUE</a:t>
            </a:r>
            <a:endParaRPr lang="en-US" sz="1050" b="1" dirty="0">
              <a:solidFill>
                <a:srgbClr val="FF0000"/>
              </a:solidFill>
            </a:endParaRPr>
          </a:p>
        </p:txBody>
      </p:sp>
      <p:pic>
        <p:nvPicPr>
          <p:cNvPr id="5" name="Picture 4"/>
          <p:cNvPicPr>
            <a:picLocks noChangeAspect="1"/>
          </p:cNvPicPr>
          <p:nvPr/>
        </p:nvPicPr>
        <p:blipFill>
          <a:blip r:embed="rId1"/>
          <a:stretch>
            <a:fillRect/>
          </a:stretch>
        </p:blipFill>
        <p:spPr>
          <a:xfrm>
            <a:off x="6740616" y="1855816"/>
            <a:ext cx="685859" cy="370364"/>
          </a:xfrm>
          <a:prstGeom prst="rect">
            <a:avLst/>
          </a:prstGeom>
        </p:spPr>
      </p:pic>
      <p:pic>
        <p:nvPicPr>
          <p:cNvPr id="6" name="Picture 5"/>
          <p:cNvPicPr>
            <a:picLocks noChangeAspect="1"/>
          </p:cNvPicPr>
          <p:nvPr/>
        </p:nvPicPr>
        <p:blipFill>
          <a:blip r:embed="rId1"/>
          <a:stretch>
            <a:fillRect/>
          </a:stretch>
        </p:blipFill>
        <p:spPr>
          <a:xfrm>
            <a:off x="7571224" y="2877746"/>
            <a:ext cx="685859" cy="370364"/>
          </a:xfrm>
          <a:prstGeom prst="rect">
            <a:avLst/>
          </a:prstGeom>
        </p:spPr>
      </p:pic>
      <p:sp>
        <p:nvSpPr>
          <p:cNvPr id="8" name="TextBox 7"/>
          <p:cNvSpPr txBox="1"/>
          <p:nvPr/>
        </p:nvSpPr>
        <p:spPr>
          <a:xfrm>
            <a:off x="1882049" y="2547325"/>
            <a:ext cx="646612" cy="252730"/>
          </a:xfrm>
          <a:prstGeom prst="rect">
            <a:avLst/>
          </a:prstGeom>
          <a:noFill/>
        </p:spPr>
        <p:txBody>
          <a:bodyPr wrap="square" rtlCol="0">
            <a:spAutoFit/>
          </a:bodyPr>
          <a:lstStyle/>
          <a:p>
            <a:r>
              <a:rPr lang="en-US" sz="1050" b="1" dirty="0">
                <a:solidFill>
                  <a:srgbClr val="FF0000"/>
                </a:solidFill>
              </a:rPr>
              <a:t>FALSE</a:t>
            </a:r>
            <a:endParaRPr lang="en-US" sz="105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THE ML DIAGRAM</a:t>
            </a:r>
            <a:endParaRPr lang="en-IN" altLang="en-US"/>
          </a:p>
        </p:txBody>
      </p:sp>
      <p:pic>
        <p:nvPicPr>
          <p:cNvPr id="4" name="Content Placeholder 3"/>
          <p:cNvPicPr>
            <a:picLocks noGrp="1" noChangeAspect="1"/>
          </p:cNvPicPr>
          <p:nvPr>
            <p:ph idx="1"/>
          </p:nvPr>
        </p:nvPicPr>
        <p:blipFill>
          <a:blip r:embed="rId1"/>
          <a:stretch>
            <a:fillRect/>
          </a:stretch>
        </p:blipFill>
        <p:spPr>
          <a:xfrm>
            <a:off x="311785" y="1216025"/>
            <a:ext cx="8526145" cy="271145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ML concepts </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Supervised Learning</a:t>
            </a:r>
            <a:endParaRPr lang="en-US" b="1" dirty="0"/>
          </a:p>
          <a:p>
            <a:pPr marL="0" indent="0">
              <a:buNone/>
            </a:pPr>
            <a:r>
              <a:rPr lang="en-US" dirty="0"/>
              <a:t>     </a:t>
            </a:r>
            <a:r>
              <a:rPr lang="en-US" dirty="0">
                <a:sym typeface="Wingdings" panose="05000000000000000000" pitchFamily="2" charset="2"/>
              </a:rPr>
              <a:t>Training data has both features and label</a:t>
            </a:r>
            <a:endParaRPr lang="en-US" dirty="0">
              <a:sym typeface="Wingdings" panose="05000000000000000000" pitchFamily="2" charset="2"/>
            </a:endParaRPr>
          </a:p>
          <a:p>
            <a:pPr marL="0" indent="0">
              <a:buNone/>
            </a:pPr>
            <a:r>
              <a:rPr lang="en-US" dirty="0">
                <a:sym typeface="Wingdings" panose="05000000000000000000" pitchFamily="2" charset="2"/>
              </a:rPr>
              <a:t>                                                    features=predictor variables=IVs</a:t>
            </a:r>
            <a:endParaRPr lang="en-US" dirty="0"/>
          </a:p>
          <a:p>
            <a:pPr marL="0" indent="0">
              <a:buNone/>
            </a:pPr>
            <a:r>
              <a:rPr lang="en-US" dirty="0"/>
              <a:t>                                                   </a:t>
            </a:r>
            <a:r>
              <a:rPr lang="en-US" dirty="0">
                <a:sym typeface="Wingdings" panose="05000000000000000000" pitchFamily="2" charset="2"/>
              </a:rPr>
              <a:t> target variable=response variable=DV</a:t>
            </a:r>
            <a:endParaRPr lang="en-US" dirty="0">
              <a:sym typeface="Wingdings" panose="05000000000000000000" pitchFamily="2" charset="2"/>
            </a:endParaRPr>
          </a:p>
          <a:p>
            <a:pPr marL="0" indent="0">
              <a:buNone/>
            </a:pPr>
            <a:r>
              <a:rPr lang="en-US" dirty="0">
                <a:sym typeface="Wingdings" panose="05000000000000000000" pitchFamily="2" charset="2"/>
              </a:rPr>
              <a:t>     given a set of features/label pairs find a </a:t>
            </a:r>
            <a:r>
              <a:rPr lang="en-IN" altLang="en-US" dirty="0">
                <a:sym typeface="Wingdings" panose="05000000000000000000" pitchFamily="2" charset="2"/>
              </a:rPr>
              <a:t>mapping</a:t>
            </a:r>
            <a:r>
              <a:rPr lang="en-US" dirty="0">
                <a:sym typeface="Wingdings" panose="05000000000000000000" pitchFamily="2" charset="2"/>
              </a:rPr>
              <a:t> that predicts the label associated with previously unseen input</a:t>
            </a:r>
            <a:r>
              <a:rPr lang="en-IN" altLang="en-US" dirty="0">
                <a:sym typeface="Wingdings" panose="05000000000000000000" pitchFamily="2" charset="2"/>
              </a:rPr>
              <a:t> . </a:t>
            </a:r>
            <a:endParaRPr lang="en-US" dirty="0">
              <a:sym typeface="Wingdings" panose="05000000000000000000" pitchFamily="2" charset="2"/>
            </a:endParaRPr>
          </a:p>
          <a:p>
            <a:r>
              <a:rPr lang="en-US" b="1" dirty="0">
                <a:sym typeface="Wingdings" panose="05000000000000000000" pitchFamily="2" charset="2"/>
              </a:rPr>
              <a:t>Unsupervised Learning – </a:t>
            </a:r>
            <a:r>
              <a:rPr lang="en-US" dirty="0">
                <a:sym typeface="Wingdings" panose="05000000000000000000" pitchFamily="2" charset="2"/>
              </a:rPr>
              <a:t>Training data has only features </a:t>
            </a:r>
            <a:r>
              <a:rPr lang="en-US" dirty="0" err="1">
                <a:sym typeface="Wingdings" panose="05000000000000000000" pitchFamily="2" charset="2"/>
              </a:rPr>
              <a:t>i.e</a:t>
            </a:r>
            <a:r>
              <a:rPr lang="en-US" dirty="0">
                <a:sym typeface="Wingdings" panose="05000000000000000000" pitchFamily="2" charset="2"/>
              </a:rPr>
              <a:t> we don’t know the right answers</a:t>
            </a:r>
            <a:endParaRPr lang="en-US" dirty="0">
              <a:sym typeface="Wingdings" panose="05000000000000000000" pitchFamily="2" charset="2"/>
            </a:endParaRPr>
          </a:p>
          <a:p>
            <a:pPr marL="0" indent="0">
              <a:buNone/>
            </a:pPr>
            <a:r>
              <a:rPr lang="en-US" b="1" dirty="0">
                <a:sym typeface="Wingdings" panose="05000000000000000000" pitchFamily="2" charset="2"/>
              </a:rPr>
              <a:t>               </a:t>
            </a:r>
            <a:r>
              <a:rPr lang="en-US" b="1" dirty="0" err="1">
                <a:sym typeface="Wingdings" panose="05000000000000000000" pitchFamily="2" charset="2"/>
              </a:rPr>
              <a:t>eg</a:t>
            </a:r>
            <a:r>
              <a:rPr lang="en-US" b="1" dirty="0">
                <a:sym typeface="Wingdings" panose="05000000000000000000" pitchFamily="2" charset="2"/>
              </a:rPr>
              <a:t>. </a:t>
            </a:r>
            <a:r>
              <a:rPr lang="en-US" dirty="0">
                <a:sym typeface="Wingdings" panose="05000000000000000000" pitchFamily="2" charset="2"/>
              </a:rPr>
              <a:t>Anomaly detection</a:t>
            </a:r>
            <a:endParaRPr lang="en-US" dirty="0">
              <a:sym typeface="Wingdings" panose="05000000000000000000" pitchFamily="2" charset="2"/>
            </a:endParaRPr>
          </a:p>
          <a:p>
            <a:pPr marL="0" indent="0">
              <a:buNone/>
            </a:pPr>
            <a:r>
              <a:rPr lang="en-US" b="1" dirty="0">
                <a:sym typeface="Wingdings" panose="05000000000000000000" pitchFamily="2" charset="2"/>
              </a:rPr>
              <a:t>               Clustering – </a:t>
            </a:r>
            <a:r>
              <a:rPr lang="en-US" dirty="0">
                <a:sym typeface="Wingdings" panose="05000000000000000000" pitchFamily="2" charset="2"/>
              </a:rPr>
              <a:t>dividing data into groups based on similarity </a:t>
            </a:r>
            <a:endParaRPr lang="en-US" dirty="0">
              <a:sym typeface="Wingdings" panose="05000000000000000000" pitchFamily="2" charset="2"/>
            </a:endParaRPr>
          </a:p>
          <a:p>
            <a:pPr marL="0" indent="0">
              <a:buNone/>
            </a:pPr>
            <a:r>
              <a:rPr lang="en-US" b="1" dirty="0">
                <a:sym typeface="Wingdings" panose="05000000000000000000" pitchFamily="2" charset="2"/>
              </a:rPr>
              <a:t>    </a:t>
            </a:r>
            <a:r>
              <a:rPr lang="en-US" dirty="0">
                <a:sym typeface="Wingdings" panose="05000000000000000000" pitchFamily="2" charset="2"/>
              </a:rPr>
              <a:t>given a set of feature vectors( without labels) group them ‘natural clusters( labels for the groups)</a:t>
            </a:r>
            <a:endParaRPr lang="en-US" b="1" dirty="0"/>
          </a:p>
          <a:p>
            <a:pPr marL="0" indent="0">
              <a:buNone/>
            </a:pPr>
            <a:endParaRPr lang="en-US" dirty="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of Supervised Learning</a:t>
            </a:r>
            <a:endParaRPr lang="en-US" dirty="0"/>
          </a:p>
        </p:txBody>
      </p:sp>
      <p:sp>
        <p:nvSpPr>
          <p:cNvPr id="3" name="Content Placeholder 2"/>
          <p:cNvSpPr>
            <a:spLocks noGrp="1"/>
          </p:cNvSpPr>
          <p:nvPr>
            <p:ph idx="1"/>
          </p:nvPr>
        </p:nvSpPr>
        <p:spPr/>
        <p:txBody>
          <a:bodyPr>
            <a:normAutofit/>
          </a:bodyPr>
          <a:lstStyle/>
          <a:p>
            <a:r>
              <a:rPr lang="en-US" dirty="0"/>
              <a:t>Automate time consuming or expensive manual task , </a:t>
            </a:r>
            <a:r>
              <a:rPr lang="en-US" dirty="0" err="1"/>
              <a:t>eg</a:t>
            </a:r>
            <a:r>
              <a:rPr lang="en-US" dirty="0"/>
              <a:t>. Doctor’s diagnosis</a:t>
            </a:r>
            <a:endParaRPr lang="en-US" dirty="0"/>
          </a:p>
          <a:p>
            <a:r>
              <a:rPr lang="en-US" dirty="0"/>
              <a:t>Make predictions about the future</a:t>
            </a:r>
            <a:r>
              <a:rPr lang="en-US" dirty="0">
                <a:sym typeface="Wingdings" panose="05000000000000000000" pitchFamily="2" charset="2"/>
              </a:rPr>
              <a:t> will  a customer click on the ad or not </a:t>
            </a:r>
            <a:endParaRPr lang="en-US" dirty="0">
              <a:sym typeface="Wingdings" panose="05000000000000000000" pitchFamily="2" charset="2"/>
            </a:endParaRPr>
          </a:p>
          <a:p>
            <a:r>
              <a:rPr lang="en-US" dirty="0">
                <a:sym typeface="Wingdings" panose="05000000000000000000" pitchFamily="2" charset="2"/>
              </a:rPr>
              <a:t>Need  labelled data</a:t>
            </a:r>
            <a:endParaRPr lang="en-US" dirty="0">
              <a:sym typeface="Wingdings" panose="05000000000000000000" pitchFamily="2" charset="2"/>
            </a:endParaRPr>
          </a:p>
          <a:p>
            <a:pPr marL="0" indent="0">
              <a:buNone/>
            </a:pPr>
            <a:r>
              <a:rPr lang="en-US" dirty="0">
                <a:sym typeface="Wingdings" panose="05000000000000000000" pitchFamily="2" charset="2"/>
              </a:rPr>
              <a:t>                 get historical data with labels</a:t>
            </a:r>
            <a:endParaRPr lang="en-US" dirty="0">
              <a:sym typeface="Wingdings" panose="05000000000000000000" pitchFamily="2" charset="2"/>
            </a:endParaRPr>
          </a:p>
          <a:p>
            <a:pPr marL="0" indent="0">
              <a:buNone/>
            </a:pPr>
            <a:r>
              <a:rPr lang="en-US" dirty="0">
                <a:sym typeface="Wingdings" panose="05000000000000000000" pitchFamily="2" charset="2"/>
              </a:rPr>
              <a:t>                experiment to get labelled data ( </a:t>
            </a:r>
            <a:r>
              <a:rPr lang="en-US" dirty="0" err="1">
                <a:sym typeface="Wingdings" panose="05000000000000000000" pitchFamily="2" charset="2"/>
              </a:rPr>
              <a:t>eg</a:t>
            </a:r>
            <a:r>
              <a:rPr lang="en-US" dirty="0">
                <a:sym typeface="Wingdings" panose="05000000000000000000" pitchFamily="2" charset="2"/>
              </a:rPr>
              <a:t>. A/B testing to check no. of ad clicks)</a:t>
            </a:r>
            <a:endParaRPr lang="en-US" dirty="0">
              <a:sym typeface="Wingdings" panose="05000000000000000000" pitchFamily="2" charset="2"/>
            </a:endParaRPr>
          </a:p>
          <a:p>
            <a:pPr marL="0" indent="0">
              <a:buNone/>
            </a:pPr>
            <a:r>
              <a:rPr lang="en-US" dirty="0">
                <a:sym typeface="Wingdings" panose="05000000000000000000" pitchFamily="2" charset="2"/>
              </a:rPr>
              <a:t>                crowd sourcing labelled data , e</a:t>
            </a:r>
            <a:r>
              <a:rPr lang="en-IN" altLang="en-US" dirty="0">
                <a:sym typeface="Wingdings" panose="05000000000000000000" pitchFamily="2" charset="2"/>
              </a:rPr>
              <a:t>g</a:t>
            </a:r>
            <a:r>
              <a:rPr lang="en-US" dirty="0">
                <a:sym typeface="Wingdings" panose="05000000000000000000" pitchFamily="2" charset="2"/>
              </a:rPr>
              <a:t>. </a:t>
            </a:r>
            <a:r>
              <a:rPr lang="en-US" dirty="0" err="1">
                <a:sym typeface="Wingdings" panose="05000000000000000000" pitchFamily="2" charset="2"/>
              </a:rPr>
              <a:t>Recaptcha</a:t>
            </a:r>
            <a:r>
              <a:rPr lang="en-US" dirty="0">
                <a:sym typeface="Wingdings" panose="05000000000000000000" pitchFamily="2" charset="2"/>
              </a:rPr>
              <a:t> does for text recognition</a:t>
            </a:r>
            <a:endParaRPr lang="en-US" dirty="0">
              <a:sym typeface="Wingdings" panose="05000000000000000000" pitchFamily="2" charset="2"/>
            </a:endParaRPr>
          </a:p>
          <a:p>
            <a:r>
              <a:rPr lang="en-US" dirty="0">
                <a:sym typeface="Wingdings" panose="05000000000000000000" pitchFamily="2" charset="2"/>
              </a:rPr>
              <a:t>GOAL:  HAVE DATA WITH RIGHT PREDICTION LABELS SO THAT WE CAN </a:t>
            </a:r>
            <a:r>
              <a:rPr lang="en-IN" altLang="en-US" dirty="0">
                <a:sym typeface="Wingdings" panose="05000000000000000000" pitchFamily="2" charset="2"/>
              </a:rPr>
              <a:t>TRAIN A MODEL TO </a:t>
            </a:r>
            <a:r>
              <a:rPr lang="en-US" dirty="0">
                <a:sym typeface="Wingdings" panose="05000000000000000000" pitchFamily="2" charset="2"/>
              </a:rPr>
              <a:t>PREDICT ACCURATELY FOR NEW DATA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Supervised Learning in python </a:t>
            </a:r>
            <a:endParaRPr lang="en-US" dirty="0"/>
          </a:p>
        </p:txBody>
      </p:sp>
      <p:sp>
        <p:nvSpPr>
          <p:cNvPr id="3" name="Content Placeholder 2"/>
          <p:cNvSpPr>
            <a:spLocks noGrp="1"/>
          </p:cNvSpPr>
          <p:nvPr>
            <p:ph idx="1"/>
          </p:nvPr>
        </p:nvSpPr>
        <p:spPr/>
        <p:txBody>
          <a:bodyPr/>
          <a:lstStyle/>
          <a:p>
            <a:r>
              <a:rPr lang="en-US" dirty="0"/>
              <a:t>We will use </a:t>
            </a:r>
            <a:r>
              <a:rPr lang="en-US" dirty="0" err="1"/>
              <a:t>scikit</a:t>
            </a:r>
            <a:r>
              <a:rPr lang="en-US" dirty="0"/>
              <a:t> learn/</a:t>
            </a:r>
            <a:r>
              <a:rPr lang="en-US" dirty="0" err="1"/>
              <a:t>sklearn</a:t>
            </a:r>
            <a:r>
              <a:rPr lang="en-IN" altLang="en-US" dirty="0" err="1"/>
              <a:t> ( an industry standard package )</a:t>
            </a:r>
            <a:r>
              <a:rPr lang="en-US" dirty="0"/>
              <a:t> </a:t>
            </a:r>
            <a:endParaRPr lang="en-US" dirty="0"/>
          </a:p>
          <a:p>
            <a:pPr marL="0" indent="0">
              <a:buNone/>
            </a:pPr>
            <a:r>
              <a:rPr lang="en-US" dirty="0"/>
              <a:t>              </a:t>
            </a:r>
            <a:r>
              <a:rPr lang="en-US" dirty="0">
                <a:sym typeface="Wingdings" panose="05000000000000000000" pitchFamily="2" charset="2"/>
              </a:rPr>
              <a:t> integrates well with </a:t>
            </a:r>
            <a:r>
              <a:rPr lang="en-US" dirty="0" err="1">
                <a:sym typeface="Wingdings" panose="05000000000000000000" pitchFamily="2" charset="2"/>
              </a:rPr>
              <a:t>SciPy</a:t>
            </a:r>
            <a:r>
              <a:rPr lang="en-US" dirty="0">
                <a:sym typeface="Wingdings" panose="05000000000000000000" pitchFamily="2" charset="2"/>
              </a:rPr>
              <a:t> package</a:t>
            </a:r>
            <a:endParaRPr lang="en-US" dirty="0"/>
          </a:p>
          <a:p>
            <a:r>
              <a:rPr lang="en-US" dirty="0"/>
              <a:t>Other libraries</a:t>
            </a:r>
            <a:endParaRPr lang="en-US" dirty="0"/>
          </a:p>
          <a:p>
            <a:pPr marL="0" indent="0">
              <a:buNone/>
            </a:pPr>
            <a:r>
              <a:rPr lang="en-US" dirty="0"/>
              <a:t>              </a:t>
            </a:r>
            <a:r>
              <a:rPr lang="en-US" dirty="0">
                <a:sym typeface="Wingdings" panose="05000000000000000000" pitchFamily="2" charset="2"/>
              </a:rPr>
              <a:t> </a:t>
            </a:r>
            <a:r>
              <a:rPr lang="en-US" dirty="0" err="1">
                <a:sym typeface="Wingdings" panose="05000000000000000000" pitchFamily="2" charset="2"/>
              </a:rPr>
              <a:t>tensorflow</a:t>
            </a:r>
            <a:endParaRPr lang="en-US" dirty="0">
              <a:sym typeface="Wingdings" panose="05000000000000000000" pitchFamily="2" charset="2"/>
            </a:endParaRPr>
          </a:p>
          <a:p>
            <a:pPr marL="0" indent="0">
              <a:buNone/>
            </a:pPr>
            <a:r>
              <a:rPr lang="en-US" dirty="0">
                <a:sym typeface="Wingdings" panose="05000000000000000000" pitchFamily="2" charset="2"/>
              </a:rPr>
              <a:t>               </a:t>
            </a:r>
            <a:r>
              <a:rPr lang="en-US" dirty="0" err="1">
                <a:sym typeface="Wingdings" panose="05000000000000000000" pitchFamily="2" charset="2"/>
              </a:rPr>
              <a:t>Keras</a:t>
            </a: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eaLnBrk="1" hangingPunct="1"/>
            <a:r>
              <a:rPr lang="en-US" sz="3000" dirty="0"/>
              <a:t>Descriptive </a:t>
            </a:r>
            <a:r>
              <a:rPr lang="en-US" sz="3000" dirty="0" err="1"/>
              <a:t>vs</a:t>
            </a:r>
            <a:r>
              <a:rPr lang="en-US" sz="3000" dirty="0"/>
              <a:t> Inferential Statistics</a:t>
            </a:r>
            <a:endParaRPr lang="en-US" sz="3000" dirty="0"/>
          </a:p>
        </p:txBody>
      </p:sp>
      <p:sp>
        <p:nvSpPr>
          <p:cNvPr id="11267" name="Rectangle 3"/>
          <p:cNvSpPr>
            <a:spLocks noGrp="1" noChangeArrowheads="1"/>
          </p:cNvSpPr>
          <p:nvPr>
            <p:ph type="body" idx="1"/>
          </p:nvPr>
        </p:nvSpPr>
        <p:spPr>
          <a:xfrm>
            <a:off x="1485900" y="1200150"/>
            <a:ext cx="6057900" cy="3486150"/>
          </a:xfrm>
        </p:spPr>
        <p:txBody>
          <a:bodyPr/>
          <a:lstStyle/>
          <a:p>
            <a:pPr eaLnBrk="1" hangingPunct="1">
              <a:lnSpc>
                <a:spcPct val="90000"/>
              </a:lnSpc>
              <a:spcBef>
                <a:spcPct val="50000"/>
              </a:spcBef>
              <a:defRPr/>
            </a:pPr>
            <a:r>
              <a:rPr lang="en-IN" altLang="en-US" dirty="0"/>
              <a:t>The Branch of statistics thats deals with </a:t>
            </a:r>
            <a:r>
              <a:rPr lang="en-US" dirty="0"/>
              <a:t>collection, organization, summarization, and presentation of data</a:t>
            </a:r>
            <a:r>
              <a:rPr lang="en-IN" altLang="en-US" dirty="0"/>
              <a:t> is called </a:t>
            </a:r>
            <a:r>
              <a:rPr lang="en-US" b="1" dirty="0">
                <a:solidFill>
                  <a:srgbClr val="000099"/>
                </a:solidFill>
                <a:effectLst>
                  <a:outerShdw blurRad="38100" dist="38100" dir="2700000" algn="tl">
                    <a:srgbClr val="C0C0C0"/>
                  </a:outerShdw>
                </a:effectLst>
                <a:sym typeface="+mn-ea"/>
              </a:rPr>
              <a:t>Descriptive statistics</a:t>
            </a:r>
            <a:r>
              <a:rPr lang="en-US" dirty="0">
                <a:sym typeface="+mn-ea"/>
              </a:rPr>
              <a:t> </a:t>
            </a:r>
            <a:endParaRPr lang="en-US" b="1" i="1" dirty="0"/>
          </a:p>
          <a:p>
            <a:pPr eaLnBrk="1" hangingPunct="1">
              <a:lnSpc>
                <a:spcPct val="90000"/>
              </a:lnSpc>
              <a:spcBef>
                <a:spcPct val="50000"/>
              </a:spcBef>
              <a:defRPr/>
            </a:pPr>
            <a:r>
              <a:rPr lang="en-IN" altLang="en-US" dirty="0"/>
              <a:t>G</a:t>
            </a:r>
            <a:r>
              <a:rPr lang="en-US" dirty="0"/>
              <a:t>eneralizing from samples to populations, performing </a:t>
            </a:r>
            <a:r>
              <a:rPr lang="en-US" b="1" u="sng" dirty="0"/>
              <a:t>estimations</a:t>
            </a:r>
            <a:r>
              <a:rPr lang="en-US" b="1" dirty="0"/>
              <a:t> </a:t>
            </a:r>
            <a:r>
              <a:rPr lang="en-US" dirty="0"/>
              <a:t>and </a:t>
            </a:r>
            <a:r>
              <a:rPr lang="en-US" b="1" u="sng" dirty="0"/>
              <a:t>hypothesis tests</a:t>
            </a:r>
            <a:r>
              <a:rPr lang="en-US" dirty="0"/>
              <a:t>, determining</a:t>
            </a:r>
            <a:r>
              <a:rPr lang="en-US" b="1" dirty="0"/>
              <a:t> relationships</a:t>
            </a:r>
            <a:r>
              <a:rPr lang="en-US" dirty="0"/>
              <a:t> among variables, and </a:t>
            </a:r>
            <a:r>
              <a:rPr lang="en-US" b="1" dirty="0"/>
              <a:t>making predictions</a:t>
            </a:r>
            <a:r>
              <a:rPr lang="en-US" dirty="0"/>
              <a:t>.</a:t>
            </a:r>
            <a:endParaRPr lang="en-US" b="1" i="1" dirty="0"/>
          </a:p>
          <a:p>
            <a:pPr eaLnBrk="1" hangingPunct="1">
              <a:lnSpc>
                <a:spcPct val="90000"/>
              </a:lnSpc>
              <a:defRPr/>
            </a:pPr>
            <a:endParaRPr lang="en-US" b="1" i="1" dirty="0"/>
          </a:p>
        </p:txBody>
      </p:sp>
      <p:sp>
        <p:nvSpPr>
          <p:cNvPr id="7172" name="Slide Number Placeholder 4"/>
          <p:cNvSpPr>
            <a:spLocks noGrp="1"/>
          </p:cNvSpPr>
          <p:nvPr>
            <p:ph type="sldNum" sz="quarter" idx="11"/>
          </p:nvPr>
        </p:nvSpPr>
        <p:spPr>
          <a:noFill/>
        </p:spPr>
        <p:txBody>
          <a:bodyPr/>
          <a:lstStyle/>
          <a:p>
            <a:fld id="{6DC1B0CE-0430-49B9-9DA9-A30FA4070A29}" type="slidenum">
              <a:rPr lang="en-US" sz="1050" smtClean="0"/>
            </a:fld>
            <a:endParaRPr lang="en-US" sz="1050" dirty="0"/>
          </a:p>
        </p:txBody>
      </p:sp>
      <p:sp>
        <p:nvSpPr>
          <p:cNvPr id="5" name="Oval Callout 4"/>
          <p:cNvSpPr/>
          <p:nvPr/>
        </p:nvSpPr>
        <p:spPr>
          <a:xfrm>
            <a:off x="6400800" y="800100"/>
            <a:ext cx="1600200" cy="514350"/>
          </a:xfrm>
          <a:prstGeom prst="wedgeEllipseCallout">
            <a:avLst>
              <a:gd name="adj1" fmla="val -75271"/>
              <a:gd name="adj2" fmla="val 406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 National Census</a:t>
            </a:r>
            <a:endParaRPr lang="en-US" sz="1050" dirty="0">
              <a:solidFill>
                <a:schemeClr val="tx1"/>
              </a:solidFill>
            </a:endParaRPr>
          </a:p>
        </p:txBody>
      </p:sp>
      <p:sp>
        <p:nvSpPr>
          <p:cNvPr id="6" name="Oval Callout 5"/>
          <p:cNvSpPr/>
          <p:nvPr/>
        </p:nvSpPr>
        <p:spPr>
          <a:xfrm>
            <a:off x="6372225" y="3961130"/>
            <a:ext cx="1657350" cy="914400"/>
          </a:xfrm>
          <a:prstGeom prst="wedgeEllipseCallout">
            <a:avLst>
              <a:gd name="adj1" fmla="val -248544"/>
              <a:gd name="adj2" fmla="val -1429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050" dirty="0">
                <a:solidFill>
                  <a:schemeClr val="tx1"/>
                </a:solidFill>
              </a:rPr>
              <a:t>predict the data scientist compensation </a:t>
            </a:r>
            <a:endParaRPr lang="en-IN" altLang="en-US" sz="1050" dirty="0">
              <a:solidFill>
                <a:schemeClr val="tx1"/>
              </a:solidFill>
            </a:endParaRPr>
          </a:p>
        </p:txBody>
      </p:sp>
      <p:sp>
        <p:nvSpPr>
          <p:cNvPr id="10" name="Oval Callout 9"/>
          <p:cNvSpPr/>
          <p:nvPr/>
        </p:nvSpPr>
        <p:spPr>
          <a:xfrm>
            <a:off x="93345" y="3897630"/>
            <a:ext cx="1818640" cy="977900"/>
          </a:xfrm>
          <a:prstGeom prst="wedgeEllipseCallout">
            <a:avLst>
              <a:gd name="adj1" fmla="val 131878"/>
              <a:gd name="adj2" fmla="val -1811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Estimating </a:t>
            </a:r>
            <a:r>
              <a:rPr lang="en-IN" altLang="en-US" sz="1050" dirty="0">
                <a:solidFill>
                  <a:schemeClr val="tx1"/>
                </a:solidFill>
              </a:rPr>
              <a:t>average data scientist salary in Chennai</a:t>
            </a:r>
            <a:r>
              <a:rPr lang="en-US" sz="1050" dirty="0">
                <a:solidFill>
                  <a:schemeClr val="tx1"/>
                </a:solidFill>
              </a:rPr>
              <a:t> ?</a:t>
            </a:r>
            <a:endParaRPr lang="en-US" sz="1050" dirty="0">
              <a:solidFill>
                <a:schemeClr val="tx1"/>
              </a:solidFill>
            </a:endParaRPr>
          </a:p>
        </p:txBody>
      </p:sp>
      <p:sp>
        <p:nvSpPr>
          <p:cNvPr id="9" name="Oval Callout 8"/>
          <p:cNvSpPr/>
          <p:nvPr/>
        </p:nvSpPr>
        <p:spPr>
          <a:xfrm>
            <a:off x="3936365" y="3784600"/>
            <a:ext cx="1932305" cy="1358900"/>
          </a:xfrm>
          <a:prstGeom prst="wedgeEllipseCallout">
            <a:avLst>
              <a:gd name="adj1" fmla="val 26207"/>
              <a:gd name="adj2" fmla="val -138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200">
                <a:solidFill>
                  <a:schemeClr val="tx1"/>
                </a:solidFill>
              </a:rPr>
              <a:t>Are fresh graduate data scientist salaries different from working professional ones </a:t>
            </a:r>
            <a:r>
              <a:rPr lang="en-US" sz="1200">
                <a:solidFill>
                  <a:schemeClr val="tx1"/>
                </a:solidFill>
              </a:rPr>
              <a:t>?</a:t>
            </a:r>
            <a:endParaRPr lang="en-US" sz="1200">
              <a:solidFill>
                <a:schemeClr val="tx1"/>
              </a:solidFill>
            </a:endParaRPr>
          </a:p>
        </p:txBody>
      </p:sp>
      <p:sp>
        <p:nvSpPr>
          <p:cNvPr id="11" name="Oval Callout 10"/>
          <p:cNvSpPr/>
          <p:nvPr/>
        </p:nvSpPr>
        <p:spPr>
          <a:xfrm>
            <a:off x="2072005" y="3897630"/>
            <a:ext cx="1769745" cy="1143635"/>
          </a:xfrm>
          <a:prstGeom prst="wedgeEllipseCallout">
            <a:avLst>
              <a:gd name="adj1" fmla="val 58324"/>
              <a:gd name="adj2" fmla="val -1412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rPr>
              <a:t>Is there relationship between gender and data scientist salary ?</a:t>
            </a:r>
            <a:endParaRPr lang="en-IN" sz="105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0" grpId="0" bldLvl="0" animBg="1"/>
      <p:bldP spid="9" grpId="0" bldLvl="0" animBg="1"/>
      <p:bldP spid="9" grpId="1" animBg="1"/>
      <p:bldP spid="11"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 quiz</a:t>
            </a:r>
            <a:endParaRPr lang="en-US" dirty="0"/>
          </a:p>
        </p:txBody>
      </p:sp>
      <p:sp>
        <p:nvSpPr>
          <p:cNvPr id="3" name="Content Placeholder 2"/>
          <p:cNvSpPr>
            <a:spLocks noGrp="1"/>
          </p:cNvSpPr>
          <p:nvPr>
            <p:ph idx="1"/>
          </p:nvPr>
        </p:nvSpPr>
        <p:spPr/>
        <p:txBody>
          <a:bodyPr>
            <a:normAutofit/>
          </a:bodyPr>
          <a:lstStyle/>
          <a:p>
            <a:r>
              <a:rPr lang="en-US" dirty="0"/>
              <a:t>Which is a classification problem</a:t>
            </a:r>
            <a:endParaRPr lang="en-US" dirty="0"/>
          </a:p>
          <a:p>
            <a:r>
              <a:rPr lang="en-US" dirty="0"/>
              <a:t>Using labeled financial data to predict whether the value of a stock will go up or go down next week.</a:t>
            </a:r>
            <a:endParaRPr lang="en-US" dirty="0"/>
          </a:p>
          <a:p>
            <a:r>
              <a:rPr lang="en-US" dirty="0"/>
              <a:t>Using labeled housing price data to predict the price of a new house based on various features.</a:t>
            </a:r>
            <a:endParaRPr lang="en-US" dirty="0"/>
          </a:p>
          <a:p>
            <a:r>
              <a:rPr lang="en-US" dirty="0"/>
              <a:t>Using unlabeled data to cluster the students of an online education company into different categories based on their learning styles</a:t>
            </a:r>
            <a:endParaRPr lang="en-US" dirty="0"/>
          </a:p>
          <a:p>
            <a:r>
              <a:rPr lang="en-US" dirty="0"/>
              <a:t>Using labeled financial data to predict what the value of a stock will be next week.</a:t>
            </a:r>
            <a:endParaRPr lang="en-US" dirty="0"/>
          </a:p>
          <a:p>
            <a:endParaRPr lang="en-US" dirty="0"/>
          </a:p>
          <a:p>
            <a:endParaRPr lang="en-US" dirty="0"/>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4335" y="1646284"/>
            <a:ext cx="425257" cy="3780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dirty="0"/>
              <a:t>Data Scientist Toolkit</a:t>
            </a:r>
            <a:endParaRPr lang="en-IN" altLang="en-US" dirty="0"/>
          </a:p>
        </p:txBody>
      </p:sp>
      <p:sp>
        <p:nvSpPr>
          <p:cNvPr id="3" name="Content Placeholder 2"/>
          <p:cNvSpPr>
            <a:spLocks noGrp="1"/>
          </p:cNvSpPr>
          <p:nvPr>
            <p:ph idx="1"/>
          </p:nvPr>
        </p:nvSpPr>
        <p:spPr>
          <a:xfrm>
            <a:off x="280307" y="1246960"/>
            <a:ext cx="3348990" cy="3263504"/>
          </a:xfrm>
        </p:spPr>
        <p:txBody>
          <a:bodyPr>
            <a:normAutofit lnSpcReduction="10000"/>
          </a:bodyPr>
          <a:lstStyle/>
          <a:p>
            <a:r>
              <a:rPr lang="en-US" b="1" dirty="0">
                <a:solidFill>
                  <a:schemeClr val="tx1"/>
                </a:solidFill>
              </a:rPr>
              <a:t>CLASSIFICATION</a:t>
            </a:r>
            <a:endParaRPr lang="en-US" b="1" dirty="0">
              <a:solidFill>
                <a:schemeClr val="tx1"/>
              </a:solidFill>
            </a:endParaRPr>
          </a:p>
          <a:p>
            <a:r>
              <a:rPr lang="en-US" dirty="0">
                <a:solidFill>
                  <a:schemeClr val="tx1"/>
                </a:solidFill>
              </a:rPr>
              <a:t>Logistic Regression.</a:t>
            </a:r>
            <a:endParaRPr lang="en-US" dirty="0">
              <a:solidFill>
                <a:schemeClr val="tx1"/>
              </a:solidFill>
            </a:endParaRPr>
          </a:p>
          <a:p>
            <a:r>
              <a:rPr lang="en-US" dirty="0">
                <a:solidFill>
                  <a:schemeClr val="tx1"/>
                </a:solidFill>
              </a:rPr>
              <a:t>k-Nearest Neighbors.</a:t>
            </a:r>
            <a:endParaRPr lang="en-US" dirty="0">
              <a:solidFill>
                <a:schemeClr val="tx1"/>
              </a:solidFill>
            </a:endParaRPr>
          </a:p>
          <a:p>
            <a:r>
              <a:rPr 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Decision Trees.</a:t>
            </a:r>
            <a:endParaRPr lang="en-US" b="1" dirty="0">
              <a:solidFill>
                <a:schemeClr val="accent1"/>
              </a:solidFill>
              <a:effectLst>
                <a:outerShdw blurRad="38100" dist="25400" dir="5400000" algn="ctr" rotWithShape="0">
                  <a:srgbClr val="6E747A">
                    <a:alpha val="43000"/>
                  </a:srgbClr>
                </a:outerShdw>
              </a:effectLst>
            </a:endParaRPr>
          </a:p>
          <a:p>
            <a:r>
              <a:rPr lang="en-US" b="1" dirty="0">
                <a:gradFill>
                  <a:gsLst>
                    <a:gs pos="0">
                      <a:srgbClr val="007BD3"/>
                    </a:gs>
                    <a:gs pos="100000">
                      <a:srgbClr val="034373"/>
                    </a:gs>
                  </a:gsLst>
                  <a:lin scaled="0"/>
                </a:gradFill>
              </a:rPr>
              <a:t>Random Forests</a:t>
            </a:r>
            <a:endParaRPr lang="en-US" b="1" dirty="0">
              <a:gradFill>
                <a:gsLst>
                  <a:gs pos="0">
                    <a:srgbClr val="007BD3"/>
                  </a:gs>
                  <a:gs pos="100000">
                    <a:srgbClr val="034373"/>
                  </a:gs>
                </a:gsLst>
                <a:lin scaled="0"/>
              </a:gradFill>
            </a:endParaRPr>
          </a:p>
          <a:p>
            <a:r>
              <a:rPr lang="en-US" dirty="0">
                <a:solidFill>
                  <a:schemeClr val="tx1"/>
                </a:solidFill>
              </a:rPr>
              <a:t>Support Vector Machine</a:t>
            </a:r>
            <a:endParaRPr lang="en-US" dirty="0">
              <a:solidFill>
                <a:schemeClr val="tx1"/>
              </a:solidFill>
            </a:endParaRPr>
          </a:p>
          <a:p>
            <a:r>
              <a:rPr lang="en-US" dirty="0">
                <a:solidFill>
                  <a:schemeClr val="tx1"/>
                </a:solidFill>
              </a:rPr>
              <a:t>Naive Bayes.</a:t>
            </a:r>
            <a:endParaRPr lang="en-US" dirty="0">
              <a:solidFill>
                <a:schemeClr val="tx1"/>
              </a:solidFill>
            </a:endParaRPr>
          </a:p>
          <a:p>
            <a:r>
              <a:rPr lang="en-IN" altLang="en-US" dirty="0">
                <a:solidFill>
                  <a:schemeClr val="tx1"/>
                </a:solidFill>
              </a:rPr>
              <a:t>Gradient Boosting Trees</a:t>
            </a:r>
            <a:endParaRPr lang="en-IN" altLang="en-US" dirty="0">
              <a:solidFill>
                <a:schemeClr val="tx1"/>
              </a:solidFill>
            </a:endParaRPr>
          </a:p>
          <a:p>
            <a:r>
              <a:rPr lang="en-IN" altLang="en-US" dirty="0">
                <a:solidFill>
                  <a:schemeClr val="tx1"/>
                </a:solidFill>
              </a:rPr>
              <a:t>AdaBoost</a:t>
            </a:r>
            <a:endParaRPr lang="en-IN" altLang="en-US" dirty="0">
              <a:solidFill>
                <a:schemeClr val="tx1"/>
              </a:solidFill>
            </a:endParaRPr>
          </a:p>
          <a:p>
            <a:r>
              <a:rPr lang="en-IN" altLang="en-US" dirty="0">
                <a:solidFill>
                  <a:schemeClr val="tx1"/>
                </a:solidFill>
              </a:rPr>
              <a:t>XGBoost</a:t>
            </a:r>
            <a:endParaRPr lang="en-US" dirty="0">
              <a:solidFill>
                <a:schemeClr val="tx1"/>
              </a:solidFill>
            </a:endParaRPr>
          </a:p>
          <a:p>
            <a:pPr marL="0" indent="0">
              <a:buNone/>
            </a:pPr>
            <a:endParaRPr lang="en-US" dirty="0">
              <a:solidFill>
                <a:schemeClr val="tx1"/>
              </a:solidFill>
            </a:endParaRPr>
          </a:p>
        </p:txBody>
      </p:sp>
      <p:sp>
        <p:nvSpPr>
          <p:cNvPr id="4" name="Content Placeholder 2"/>
          <p:cNvSpPr txBox="1"/>
          <p:nvPr/>
        </p:nvSpPr>
        <p:spPr>
          <a:xfrm>
            <a:off x="3388178" y="1268016"/>
            <a:ext cx="334899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REGRESSION</a:t>
            </a:r>
            <a:endParaRPr lang="en-US" sz="1800" b="1" dirty="0"/>
          </a:p>
          <a:p>
            <a:r>
              <a:rPr lang="en-US" sz="1800" dirty="0"/>
              <a:t>Linear regression</a:t>
            </a:r>
            <a:endParaRPr lang="en-US" sz="1800" dirty="0"/>
          </a:p>
          <a:p>
            <a:r>
              <a:rPr lang="en-US" sz="1800" dirty="0"/>
              <a:t>Lasso Regression</a:t>
            </a:r>
            <a:endParaRPr lang="en-US" sz="1800" dirty="0"/>
          </a:p>
          <a:p>
            <a:r>
              <a:rPr lang="en-IN" altLang="en-US" sz="1800" dirty="0"/>
              <a:t>Ridge Regression</a:t>
            </a:r>
            <a:endParaRPr lang="en-US" sz="1800" dirty="0"/>
          </a:p>
          <a:p>
            <a:r>
              <a:rPr lang="en-US" sz="1800" dirty="0"/>
              <a:t>Decision Tree</a:t>
            </a:r>
            <a:r>
              <a:rPr lang="en-IN" altLang="en-US" sz="1800" dirty="0"/>
              <a:t> Regressor</a:t>
            </a:r>
            <a:endParaRPr lang="en-US" sz="1800" dirty="0"/>
          </a:p>
          <a:p>
            <a:r>
              <a:rPr lang="en-US" sz="1800" dirty="0"/>
              <a:t>Support Vector Regression</a:t>
            </a:r>
            <a:endParaRPr lang="en-US" sz="1800" dirty="0"/>
          </a:p>
          <a:p>
            <a:r>
              <a:rPr lang="en-US" sz="1800" dirty="0"/>
              <a:t> Random Forest Regressor.</a:t>
            </a:r>
            <a:endParaRPr lang="en-US" sz="1800" dirty="0"/>
          </a:p>
          <a:p>
            <a:endParaRPr lang="en-US" sz="1800" dirty="0"/>
          </a:p>
        </p:txBody>
      </p:sp>
      <p:sp>
        <p:nvSpPr>
          <p:cNvPr id="5" name="Content Placeholder 2"/>
          <p:cNvSpPr txBox="1"/>
          <p:nvPr/>
        </p:nvSpPr>
        <p:spPr>
          <a:xfrm>
            <a:off x="6588579" y="1269820"/>
            <a:ext cx="2555421"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Clustering</a:t>
            </a:r>
            <a:endParaRPr lang="en-US" sz="2000" b="1" dirty="0"/>
          </a:p>
          <a:p>
            <a:r>
              <a:rPr lang="en-US" sz="2000" dirty="0"/>
              <a:t>K-means</a:t>
            </a:r>
            <a:endParaRPr lang="en-US" sz="2000" dirty="0"/>
          </a:p>
          <a:p>
            <a:r>
              <a:rPr lang="en-US" sz="2000" dirty="0"/>
              <a:t>Hierarchical clustering</a:t>
            </a:r>
            <a:endParaRPr lang="en-US" sz="2000" dirty="0"/>
          </a:p>
          <a:p>
            <a:r>
              <a:rPr lang="en-US" sz="2000" dirty="0" err="1"/>
              <a:t>DBScan</a:t>
            </a:r>
            <a:endParaRPr lang="en-US" sz="2000" dirty="0"/>
          </a:p>
          <a:p>
            <a:pPr marL="0" indent="0">
              <a:buFont typeface="Arial" panose="020B0604020202020204" pitchFamily="34" charse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a:t>
            </a:r>
            <a:endParaRPr lang="en-US" dirty="0"/>
          </a:p>
        </p:txBody>
      </p:sp>
      <p:sp>
        <p:nvSpPr>
          <p:cNvPr id="3" name="Content Placeholder 2"/>
          <p:cNvSpPr>
            <a:spLocks noGrp="1"/>
          </p:cNvSpPr>
          <p:nvPr>
            <p:ph idx="1"/>
          </p:nvPr>
        </p:nvSpPr>
        <p:spPr/>
        <p:txBody>
          <a:bodyPr/>
          <a:lstStyle/>
          <a:p>
            <a:r>
              <a:rPr lang="en-US" dirty="0">
                <a:solidFill>
                  <a:schemeClr val="tx1"/>
                </a:solidFill>
              </a:rPr>
              <a:t>To compute</a:t>
            </a:r>
            <a:r>
              <a:rPr lang="en-IN" altLang="en-US" dirty="0">
                <a:solidFill>
                  <a:schemeClr val="tx1"/>
                </a:solidFill>
              </a:rPr>
              <a:t> model evaluat metrics</a:t>
            </a:r>
            <a:r>
              <a:rPr lang="en-US" dirty="0">
                <a:solidFill>
                  <a:schemeClr val="tx1"/>
                </a:solidFill>
              </a:rPr>
              <a:t> we should use data the model has not seen before.</a:t>
            </a:r>
            <a:endParaRPr lang="en-US" dirty="0">
              <a:solidFill>
                <a:schemeClr val="tx1"/>
              </a:solidFill>
            </a:endParaRPr>
          </a:p>
          <a:p>
            <a:r>
              <a:rPr lang="en-US" dirty="0">
                <a:solidFill>
                  <a:schemeClr val="tx1"/>
                </a:solidFill>
              </a:rPr>
              <a:t>Split the dataset into training and testing data .</a:t>
            </a:r>
            <a:endParaRPr lang="en-US" dirty="0">
              <a:solidFill>
                <a:schemeClr val="tx1"/>
              </a:solidFill>
            </a:endParaRPr>
          </a:p>
          <a:p>
            <a:r>
              <a:rPr lang="en-US" dirty="0">
                <a:solidFill>
                  <a:schemeClr val="tx1"/>
                </a:solidFill>
              </a:rPr>
              <a:t>Fit/train the classifier on the training set .</a:t>
            </a:r>
            <a:endParaRPr lang="en-US" dirty="0">
              <a:solidFill>
                <a:schemeClr val="tx1"/>
              </a:solidFill>
            </a:endParaRPr>
          </a:p>
          <a:p>
            <a:r>
              <a:rPr lang="en-US" dirty="0">
                <a:solidFill>
                  <a:schemeClr val="tx1"/>
                </a:solidFill>
              </a:rPr>
              <a:t>Make the predictions on test set .</a:t>
            </a:r>
            <a:endParaRPr lang="en-US" dirty="0">
              <a:solidFill>
                <a:schemeClr val="tx1"/>
              </a:solidFill>
            </a:endParaRPr>
          </a:p>
          <a:p>
            <a:r>
              <a:rPr lang="en-US" dirty="0">
                <a:solidFill>
                  <a:schemeClr val="tx1"/>
                </a:solidFill>
              </a:rPr>
              <a:t>Compare predictions with known labels</a:t>
            </a:r>
            <a:endParaRPr lang="en-US" dirty="0">
              <a:solidFill>
                <a:schemeClr val="tx1"/>
              </a:solidFill>
            </a:endParaRPr>
          </a:p>
          <a:p>
            <a:pPr marL="0" indent="0">
              <a:buNone/>
            </a:pPr>
            <a:endParaRPr lang="en-US" dirty="0">
              <a:solidFill>
                <a:schemeClr val="tx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 </a:t>
            </a:r>
            <a:endParaRPr lang="en-US" dirty="0"/>
          </a:p>
        </p:txBody>
      </p:sp>
      <p:sp>
        <p:nvSpPr>
          <p:cNvPr id="3" name="Content Placeholder 2"/>
          <p:cNvSpPr>
            <a:spLocks noGrp="1"/>
          </p:cNvSpPr>
          <p:nvPr>
            <p:ph idx="1"/>
          </p:nvPr>
        </p:nvSpPr>
        <p:spPr>
          <a:xfrm>
            <a:off x="628650" y="1369219"/>
            <a:ext cx="3270613" cy="3263504"/>
          </a:xfrm>
        </p:spPr>
        <p:txBody>
          <a:bodyPr>
            <a:normAutofit fontScale="80000" lnSpcReduction="10000"/>
          </a:bodyPr>
          <a:lstStyle/>
          <a:p>
            <a:r>
              <a:rPr lang="en-US" b="1" dirty="0"/>
              <a:t>Accuracy – In classification accuracy is a commonly used metric. Accuracy is the fraction of correct predictions</a:t>
            </a:r>
            <a:endParaRPr lang="en-US" b="1" dirty="0"/>
          </a:p>
          <a:p>
            <a:r>
              <a:rPr lang="en-US" b="1" dirty="0"/>
              <a:t>Precision- It is the model’s probability to convert. How accurate are the model’s predictions</a:t>
            </a:r>
            <a:endParaRPr lang="en-US" b="1" dirty="0"/>
          </a:p>
          <a:p>
            <a:r>
              <a:rPr lang="en-US" b="1" dirty="0"/>
              <a:t>Recall- model’s ability to recall the genuine positive values. It’s a measure of the models reach, </a:t>
            </a:r>
            <a:r>
              <a:rPr lang="en-US" b="1" dirty="0" err="1"/>
              <a:t>ie</a:t>
            </a:r>
            <a:r>
              <a:rPr lang="en-US" b="1" dirty="0"/>
              <a:t> higher the recall higher the reach  </a:t>
            </a:r>
            <a:endParaRPr lang="en-US" b="1" dirty="0"/>
          </a:p>
        </p:txBody>
      </p:sp>
      <p:sp>
        <p:nvSpPr>
          <p:cNvPr id="4" name="Content Placeholder 2"/>
          <p:cNvSpPr txBox="1"/>
          <p:nvPr/>
        </p:nvSpPr>
        <p:spPr>
          <a:xfrm>
            <a:off x="4572000" y="1444331"/>
            <a:ext cx="3500846"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Coefficient of determination(R2)- a statistical measure of how well the data fits the regression line</a:t>
            </a:r>
            <a:endParaRPr lang="en-US" sz="1600" dirty="0"/>
          </a:p>
          <a:p>
            <a:r>
              <a:rPr lang="en-US" sz="1600" dirty="0"/>
              <a:t>Mean square error (MSE) – It is a measure of the mean of the squared error </a:t>
            </a:r>
            <a:endParaRPr lang="en-US" sz="1600" dirty="0"/>
          </a:p>
          <a:p>
            <a:endParaRPr lang="en-US" sz="1600" dirty="0"/>
          </a:p>
        </p:txBody>
      </p:sp>
      <p:pic>
        <p:nvPicPr>
          <p:cNvPr id="5" name="Picture 4"/>
          <p:cNvPicPr>
            <a:picLocks noChangeAspect="1"/>
          </p:cNvPicPr>
          <p:nvPr/>
        </p:nvPicPr>
        <p:blipFill>
          <a:blip r:embed="rId1"/>
          <a:stretch>
            <a:fillRect/>
          </a:stretch>
        </p:blipFill>
        <p:spPr>
          <a:xfrm>
            <a:off x="5139535" y="2915103"/>
            <a:ext cx="2543575" cy="747339"/>
          </a:xfrm>
          <a:prstGeom prst="rect">
            <a:avLst/>
          </a:prstGeom>
        </p:spPr>
      </p:pic>
      <p:sp>
        <p:nvSpPr>
          <p:cNvPr id="6" name="TextBox 5"/>
          <p:cNvSpPr txBox="1"/>
          <p:nvPr/>
        </p:nvSpPr>
        <p:spPr>
          <a:xfrm>
            <a:off x="5050635" y="976804"/>
            <a:ext cx="2155371" cy="414020"/>
          </a:xfrm>
          <a:prstGeom prst="rect">
            <a:avLst/>
          </a:prstGeom>
          <a:noFill/>
        </p:spPr>
        <p:txBody>
          <a:bodyPr wrap="square" rtlCol="0">
            <a:spAutoFit/>
          </a:bodyPr>
          <a:lstStyle/>
          <a:p>
            <a:r>
              <a:rPr lang="en-US" sz="2100" dirty="0">
                <a:solidFill>
                  <a:srgbClr val="FF0000"/>
                </a:solidFill>
              </a:rPr>
              <a:t>For Regression</a:t>
            </a:r>
            <a:endParaRPr lang="en-US" sz="2100" dirty="0">
              <a:solidFill>
                <a:srgbClr val="FF0000"/>
              </a:solidFill>
            </a:endParaRPr>
          </a:p>
        </p:txBody>
      </p:sp>
      <p:sp>
        <p:nvSpPr>
          <p:cNvPr id="7" name="TextBox 6"/>
          <p:cNvSpPr txBox="1"/>
          <p:nvPr/>
        </p:nvSpPr>
        <p:spPr>
          <a:xfrm>
            <a:off x="1242060" y="963930"/>
            <a:ext cx="2930525" cy="414020"/>
          </a:xfrm>
          <a:prstGeom prst="rect">
            <a:avLst/>
          </a:prstGeom>
          <a:noFill/>
        </p:spPr>
        <p:txBody>
          <a:bodyPr wrap="square" rtlCol="0">
            <a:spAutoFit/>
          </a:bodyPr>
          <a:lstStyle/>
          <a:p>
            <a:r>
              <a:rPr lang="en-US" sz="2100" dirty="0">
                <a:solidFill>
                  <a:srgbClr val="FF0000"/>
                </a:solidFill>
              </a:rPr>
              <a:t>For Classification</a:t>
            </a:r>
            <a:endParaRPr lang="en-US" sz="21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The Confusion Matrix</a:t>
            </a:r>
            <a:br>
              <a:rPr lang="en-IN" altLang="en-US"/>
            </a:br>
            <a:endParaRPr lang="en-IN" altLang="en-US"/>
          </a:p>
        </p:txBody>
      </p:sp>
      <p:pic>
        <p:nvPicPr>
          <p:cNvPr id="100" name="Content Placeholder 99"/>
          <p:cNvPicPr>
            <a:picLocks noGrp="1"/>
          </p:cNvPicPr>
          <p:nvPr>
            <p:ph idx="1"/>
          </p:nvPr>
        </p:nvPicPr>
        <p:blipFill>
          <a:blip r:embed="rId1"/>
          <a:stretch>
            <a:fillRect/>
          </a:stretch>
        </p:blipFill>
        <p:spPr>
          <a:xfrm>
            <a:off x="311785" y="1152525"/>
            <a:ext cx="8520430" cy="3416300"/>
          </a:xfrm>
          <a:prstGeom prst="rect">
            <a:avLst/>
          </a:prstGeom>
          <a:noFill/>
          <a:ln w="9525">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90500" y="725805"/>
            <a:ext cx="8520430" cy="2550160"/>
          </a:xfrm>
          <a:prstGeom prst="rect">
            <a:avLst/>
          </a:prstGeom>
        </p:spPr>
      </p:pic>
      <p:sp>
        <p:nvSpPr>
          <p:cNvPr id="6" name="Text Box 5"/>
          <p:cNvSpPr txBox="1"/>
          <p:nvPr/>
        </p:nvSpPr>
        <p:spPr>
          <a:xfrm>
            <a:off x="1235075" y="3757295"/>
            <a:ext cx="4394200" cy="306705"/>
          </a:xfrm>
          <a:prstGeom prst="rect">
            <a:avLst/>
          </a:prstGeom>
          <a:noFill/>
        </p:spPr>
        <p:txBody>
          <a:bodyPr wrap="square" rtlCol="0">
            <a:spAutoFit/>
          </a:bodyPr>
          <a:lstStyle/>
          <a:p>
            <a:r>
              <a:rPr lang="en-IN" altLang="en-US"/>
              <a:t>Adapted from Deep Learning.AI</a:t>
            </a:r>
            <a:endParaRPr lang="en-IN"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Supervised Learning Steps</a:t>
            </a:r>
            <a:r>
              <a:rPr lang="en-IN" altLang="en-US" dirty="0"/>
              <a:t>-DEMO</a:t>
            </a:r>
            <a:endParaRPr lang="en-IN" altLang="en-US" dirty="0"/>
          </a:p>
        </p:txBody>
      </p:sp>
      <p:sp>
        <p:nvSpPr>
          <p:cNvPr id="3" name="Content Placeholder 2"/>
          <p:cNvSpPr>
            <a:spLocks noGrp="1"/>
          </p:cNvSpPr>
          <p:nvPr>
            <p:ph idx="1"/>
          </p:nvPr>
        </p:nvSpPr>
        <p:spPr>
          <a:xfrm>
            <a:off x="628650" y="1067888"/>
            <a:ext cx="7886700" cy="3564834"/>
          </a:xfrm>
        </p:spPr>
        <p:txBody>
          <a:bodyPr>
            <a:normAutofit fontScale="75000" lnSpcReduction="20000"/>
          </a:bodyPr>
          <a:lstStyle/>
          <a:p>
            <a:r>
              <a:rPr lang="en-US" dirty="0">
                <a:solidFill>
                  <a:schemeClr val="tx1"/>
                </a:solidFill>
              </a:rPr>
              <a:t>1. Data Acquisition</a:t>
            </a:r>
            <a:endParaRPr lang="en-US" dirty="0">
              <a:solidFill>
                <a:schemeClr val="tx1"/>
              </a:solidFill>
            </a:endParaRPr>
          </a:p>
          <a:p>
            <a:pPr marL="0" indent="0">
              <a:buNone/>
            </a:pPr>
            <a:r>
              <a:rPr lang="en-US" dirty="0">
                <a:solidFill>
                  <a:schemeClr val="tx1"/>
                </a:solidFill>
              </a:rPr>
              <a:t>                      - Data sanity checks </a:t>
            </a:r>
            <a:endParaRPr lang="en-US" dirty="0">
              <a:solidFill>
                <a:schemeClr val="tx1"/>
              </a:solidFill>
            </a:endParaRPr>
          </a:p>
          <a:p>
            <a:pPr marL="0" indent="0">
              <a:buNone/>
            </a:pPr>
            <a:r>
              <a:rPr lang="en-US" dirty="0">
                <a:solidFill>
                  <a:schemeClr val="tx1"/>
                </a:solidFill>
              </a:rPr>
              <a:t>                      - Data Cleaning- transform the data types, remove </a:t>
            </a:r>
            <a:r>
              <a:rPr lang="en-US" dirty="0" err="1">
                <a:solidFill>
                  <a:schemeClr val="tx1"/>
                </a:solidFill>
              </a:rPr>
              <a:t>unneccesary</a:t>
            </a:r>
            <a:r>
              <a:rPr lang="en-US" dirty="0">
                <a:solidFill>
                  <a:schemeClr val="tx1"/>
                </a:solidFill>
              </a:rPr>
              <a:t> characters </a:t>
            </a:r>
            <a:endParaRPr lang="en-US" dirty="0">
              <a:solidFill>
                <a:schemeClr val="tx1"/>
              </a:solidFill>
            </a:endParaRPr>
          </a:p>
          <a:p>
            <a:r>
              <a:rPr lang="en-US" dirty="0">
                <a:solidFill>
                  <a:schemeClr val="tx1"/>
                </a:solidFill>
              </a:rPr>
              <a:t>2. Exploratory Data Analysis – univariate &amp; </a:t>
            </a:r>
            <a:r>
              <a:rPr lang="en-US" dirty="0" err="1">
                <a:solidFill>
                  <a:schemeClr val="tx1"/>
                </a:solidFill>
              </a:rPr>
              <a:t>bivariates</a:t>
            </a:r>
            <a:r>
              <a:rPr lang="en-US" dirty="0">
                <a:solidFill>
                  <a:schemeClr val="tx1"/>
                </a:solidFill>
              </a:rPr>
              <a:t> &amp; correlations</a:t>
            </a:r>
            <a:endParaRPr lang="en-US" dirty="0">
              <a:solidFill>
                <a:schemeClr val="tx1"/>
              </a:solidFill>
            </a:endParaRPr>
          </a:p>
          <a:p>
            <a:r>
              <a:rPr lang="en-US" dirty="0">
                <a:solidFill>
                  <a:schemeClr val="tx1"/>
                </a:solidFill>
              </a:rPr>
              <a:t>3. Data Preprocessing</a:t>
            </a:r>
            <a:endParaRPr lang="en-US" dirty="0">
              <a:solidFill>
                <a:schemeClr val="tx1"/>
              </a:solidFill>
            </a:endParaRPr>
          </a:p>
          <a:p>
            <a:pPr marL="0" indent="0">
              <a:buNone/>
            </a:pPr>
            <a:r>
              <a:rPr lang="en-US" dirty="0">
                <a:solidFill>
                  <a:schemeClr val="tx1"/>
                </a:solidFill>
              </a:rPr>
              <a:t>                        - Check for nulls</a:t>
            </a:r>
            <a:r>
              <a:rPr lang="en-IN" altLang="en-US" dirty="0">
                <a:solidFill>
                  <a:schemeClr val="tx1"/>
                </a:solidFill>
              </a:rPr>
              <a:t> and impute if needed </a:t>
            </a:r>
            <a:endParaRPr lang="en-US" dirty="0">
              <a:solidFill>
                <a:schemeClr val="tx1"/>
              </a:solidFill>
            </a:endParaRPr>
          </a:p>
          <a:p>
            <a:pPr marL="0" indent="0">
              <a:buNone/>
            </a:pPr>
            <a:r>
              <a:rPr lang="en-US" dirty="0">
                <a:solidFill>
                  <a:schemeClr val="tx1"/>
                </a:solidFill>
              </a:rPr>
              <a:t>                        -</a:t>
            </a:r>
            <a:r>
              <a:rPr lang="en-IN" altLang="en-US" dirty="0">
                <a:solidFill>
                  <a:schemeClr val="tx1"/>
                </a:solidFill>
              </a:rPr>
              <a:t> </a:t>
            </a:r>
            <a:r>
              <a:rPr lang="en-US" dirty="0">
                <a:solidFill>
                  <a:schemeClr val="tx1"/>
                </a:solidFill>
              </a:rPr>
              <a:t>separate features and label</a:t>
            </a:r>
            <a:endParaRPr lang="en-US" dirty="0">
              <a:solidFill>
                <a:schemeClr val="tx1"/>
              </a:solidFill>
            </a:endParaRPr>
          </a:p>
          <a:p>
            <a:pPr marL="0" indent="0">
              <a:buNone/>
            </a:pPr>
            <a:r>
              <a:rPr lang="en-US" dirty="0">
                <a:solidFill>
                  <a:schemeClr val="tx1"/>
                </a:solidFill>
              </a:rPr>
              <a:t>                        - Do the label encoding </a:t>
            </a:r>
            <a:endParaRPr lang="en-US" dirty="0">
              <a:solidFill>
                <a:schemeClr val="tx1"/>
              </a:solidFill>
            </a:endParaRPr>
          </a:p>
          <a:p>
            <a:pPr marL="0" indent="0">
              <a:buNone/>
            </a:pPr>
            <a:r>
              <a:rPr lang="en-US" dirty="0">
                <a:solidFill>
                  <a:schemeClr val="tx1"/>
                </a:solidFill>
              </a:rPr>
              <a:t>                        - Solve data imbalance issue (if needed)</a:t>
            </a:r>
            <a:endParaRPr lang="en-US" dirty="0">
              <a:solidFill>
                <a:schemeClr val="tx1"/>
              </a:solidFill>
            </a:endParaRPr>
          </a:p>
          <a:p>
            <a:pPr marL="0" indent="0">
              <a:buNone/>
            </a:pPr>
            <a:r>
              <a:rPr lang="en-US" dirty="0">
                <a:solidFill>
                  <a:schemeClr val="tx1"/>
                </a:solidFill>
              </a:rPr>
              <a:t>                        - Do a train test split</a:t>
            </a:r>
            <a:endParaRPr lang="en-US" dirty="0">
              <a:solidFill>
                <a:schemeClr val="tx1"/>
              </a:solidFill>
            </a:endParaRPr>
          </a:p>
          <a:p>
            <a:pPr marL="0" indent="0">
              <a:buNone/>
            </a:pPr>
            <a:r>
              <a:rPr lang="en-US" dirty="0">
                <a:solidFill>
                  <a:schemeClr val="tx1"/>
                </a:solidFill>
              </a:rPr>
              <a:t>                         -scale the features (if needed, though it’s a good practice to scale the features)</a:t>
            </a:r>
            <a:endParaRPr lang="en-US" dirty="0">
              <a:solidFill>
                <a:schemeClr val="tx1"/>
              </a:solidFill>
            </a:endParaRPr>
          </a:p>
          <a:p>
            <a:r>
              <a:rPr lang="en-US" dirty="0">
                <a:solidFill>
                  <a:schemeClr val="tx1"/>
                </a:solidFill>
              </a:rPr>
              <a:t>4. Model Building with training data – Fit the model </a:t>
            </a:r>
            <a:endParaRPr lang="en-US" dirty="0">
              <a:solidFill>
                <a:schemeClr val="tx1"/>
              </a:solidFill>
            </a:endParaRPr>
          </a:p>
          <a:p>
            <a:r>
              <a:rPr lang="en-US" dirty="0">
                <a:solidFill>
                  <a:schemeClr val="tx1"/>
                </a:solidFill>
              </a:rPr>
              <a:t>5. Model evaluation with test data – Check the metrics</a:t>
            </a:r>
            <a:endParaRPr lang="en-US" dirty="0">
              <a:solidFill>
                <a:schemeClr val="tx1"/>
              </a:solidFill>
            </a:endParaRPr>
          </a:p>
          <a:p>
            <a:r>
              <a:rPr lang="en-US" dirty="0">
                <a:solidFill>
                  <a:schemeClr val="tx1"/>
                </a:solidFill>
              </a:rPr>
              <a:t>6. Model optimization-</a:t>
            </a:r>
            <a:r>
              <a:rPr lang="en-US" dirty="0" err="1">
                <a:solidFill>
                  <a:schemeClr val="tx1"/>
                </a:solidFill>
              </a:rPr>
              <a:t>Hyperparameter</a:t>
            </a:r>
            <a:r>
              <a:rPr lang="en-US" dirty="0">
                <a:solidFill>
                  <a:schemeClr val="tx1"/>
                </a:solidFill>
              </a:rPr>
              <a:t> tuning </a:t>
            </a:r>
            <a:endParaRPr lang="en-US" dirty="0">
              <a:solidFill>
                <a:schemeClr val="tx1"/>
              </a:solidFill>
            </a:endParaRPr>
          </a:p>
          <a:p>
            <a:r>
              <a:rPr lang="en-US" dirty="0">
                <a:solidFill>
                  <a:schemeClr val="tx1"/>
                </a:solidFill>
              </a:rPr>
              <a:t>7. Model interpretation</a:t>
            </a:r>
            <a:endParaRPr lang="en-US" dirty="0">
              <a:solidFill>
                <a:schemeClr val="tx1"/>
              </a:solidFill>
            </a:endParaRPr>
          </a:p>
          <a:p>
            <a:r>
              <a:rPr lang="en-US" dirty="0">
                <a:solidFill>
                  <a:schemeClr val="tx1"/>
                </a:solidFill>
              </a:rPr>
              <a:t>8. Deployment</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Resources</a:t>
            </a:r>
            <a:endParaRPr lang="en-US" dirty="0"/>
          </a:p>
        </p:txBody>
      </p:sp>
      <p:sp>
        <p:nvSpPr>
          <p:cNvPr id="3" name="Content Placeholder 2"/>
          <p:cNvSpPr>
            <a:spLocks noGrp="1"/>
          </p:cNvSpPr>
          <p:nvPr>
            <p:ph idx="1"/>
          </p:nvPr>
        </p:nvSpPr>
        <p:spPr/>
        <p:txBody>
          <a:bodyPr/>
          <a:lstStyle/>
          <a:p>
            <a:r>
              <a:rPr lang="en-US" dirty="0"/>
              <a:t>Machine Learning Book ---https://www.ime.unicamp.br/~dias/Intoduction%20to%20Statistical%20Learning.pdf</a:t>
            </a:r>
            <a:endParaRPr lang="en-US" dirty="0"/>
          </a:p>
          <a:p>
            <a:r>
              <a:rPr lang="en-US" dirty="0"/>
              <a:t>Machine Learning Book Advanced- </a:t>
            </a:r>
            <a:r>
              <a:rPr lang="en-US" dirty="0">
                <a:hlinkClick r:id="rId1"/>
              </a:rPr>
              <a:t>https://web.stanford.edu/~hastie/Papers/ESLII.pdf</a:t>
            </a:r>
            <a:endParaRPr lang="en-US" dirty="0"/>
          </a:p>
          <a:p>
            <a:r>
              <a:rPr lang="en-IN" altLang="en-US" dirty="0"/>
              <a:t>DeepLearning.AI --https://www.deeplearning.ai</a:t>
            </a:r>
            <a:endParaRPr lang="en-US" dirty="0"/>
          </a:p>
          <a:p>
            <a:r>
              <a:rPr lang="en-US" dirty="0"/>
              <a:t>For SMOTE---https://</a:t>
            </a:r>
            <a:r>
              <a:rPr lang="en-US"/>
              <a:t>machinelearningmastery.com/smote-oversampling-for-imbalanced-classification/</a:t>
            </a:r>
            <a:endParaRPr lang="en-US" dirty="0"/>
          </a:p>
          <a:p>
            <a:pPr marL="114300" indent="0">
              <a:buNone/>
            </a:pP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7" name="Title 6"/>
          <p:cNvSpPr>
            <a:spLocks noGrp="1"/>
          </p:cNvSpPr>
          <p:nvPr>
            <p:ph type="title"/>
          </p:nvPr>
        </p:nvSpPr>
        <p:spPr>
          <a:xfrm>
            <a:off x="311700" y="2285255"/>
            <a:ext cx="8520600" cy="572700"/>
          </a:xfrm>
        </p:spPr>
        <p:style>
          <a:lnRef idx="2">
            <a:schemeClr val="accent4"/>
          </a:lnRef>
          <a:fillRef idx="1">
            <a:schemeClr val="lt1"/>
          </a:fillRef>
          <a:effectRef idx="0">
            <a:schemeClr val="accent4"/>
          </a:effectRef>
          <a:fontRef idx="minor">
            <a:schemeClr val="dk1"/>
          </a:fontRef>
        </p:style>
        <p:txBody>
          <a:bodyPr>
            <a:normAutofit fontScale="90000"/>
          </a:bodyPr>
          <a:lstStyle/>
          <a:p>
            <a:pPr algn="ctr"/>
            <a:r>
              <a:rPr lang="en-US" b="1"/>
              <a:t>THANK YOU ! </a:t>
            </a:r>
            <a:endParaRPr lang="en-US"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Sampling </a:t>
            </a:r>
            <a:endParaRPr lang="en-US"/>
          </a:p>
        </p:txBody>
      </p:sp>
      <p:sp>
        <p:nvSpPr>
          <p:cNvPr id="299" name="Google Shape;299;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800"/>
              <a:buNone/>
            </a:pPr>
          </a:p>
        </p:txBody>
      </p:sp>
      <p:pic>
        <p:nvPicPr>
          <p:cNvPr id="300" name="Google Shape;300;p31"/>
          <p:cNvPicPr preferRelativeResize="0"/>
          <p:nvPr/>
        </p:nvPicPr>
        <p:blipFill rotWithShape="1">
          <a:blip r:embed="rId1"/>
          <a:srcRect/>
          <a:stretch>
            <a:fillRect/>
          </a:stretch>
        </p:blipFill>
        <p:spPr>
          <a:xfrm>
            <a:off x="0" y="-68737"/>
            <a:ext cx="9190029" cy="5280973"/>
          </a:xfrm>
          <a:prstGeom prst="rect">
            <a:avLst/>
          </a:prstGeom>
          <a:noFill/>
          <a:ln>
            <a:noFill/>
          </a:ln>
        </p:spPr>
      </p:pic>
      <p:sp>
        <p:nvSpPr>
          <p:cNvPr id="301" name="Google Shape;301;p31"/>
          <p:cNvSpPr/>
          <p:nvPr/>
        </p:nvSpPr>
        <p:spPr>
          <a:xfrm>
            <a:off x="6286500" y="1657350"/>
            <a:ext cx="1314450" cy="685800"/>
          </a:xfrm>
          <a:prstGeom prst="roundRect">
            <a:avLst>
              <a:gd name="adj" fmla="val 16667"/>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dk1"/>
                </a:solidFill>
                <a:latin typeface="Arial" panose="020B0604020202020204"/>
                <a:ea typeface="Arial" panose="020B0604020202020204"/>
                <a:cs typeface="Arial" panose="020B0604020202020204"/>
                <a:sym typeface="Arial" panose="020B0604020202020204"/>
              </a:rPr>
              <a:t>Descriptive  </a:t>
            </a:r>
            <a:endParaRPr lang="en-US" sz="105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2" name="Google Shape;302;p31"/>
          <p:cNvSpPr/>
          <p:nvPr/>
        </p:nvSpPr>
        <p:spPr>
          <a:xfrm>
            <a:off x="1314450" y="3486150"/>
            <a:ext cx="1371600" cy="685800"/>
          </a:xfrm>
          <a:prstGeom prst="roundRect">
            <a:avLst>
              <a:gd name="adj" fmla="val 16667"/>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dk1"/>
                </a:solidFill>
                <a:latin typeface="Arial" panose="020B0604020202020204"/>
                <a:ea typeface="Arial" panose="020B0604020202020204"/>
                <a:cs typeface="Arial" panose="020B0604020202020204"/>
                <a:sym typeface="Arial" panose="020B0604020202020204"/>
              </a:rPr>
              <a:t>Inferential</a:t>
            </a:r>
            <a:endParaRPr lang="en-US" sz="105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3" name="Google Shape;303;p31"/>
          <p:cNvSpPr/>
          <p:nvPr/>
        </p:nvSpPr>
        <p:spPr>
          <a:xfrm>
            <a:off x="3714750" y="2571750"/>
            <a:ext cx="1485900" cy="800100"/>
          </a:xfrm>
          <a:prstGeom prst="roundRect">
            <a:avLst>
              <a:gd name="adj" fmla="val 16667"/>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dk1"/>
                </a:solidFill>
                <a:latin typeface="Arial" panose="020B0604020202020204"/>
                <a:ea typeface="Arial" panose="020B0604020202020204"/>
                <a:cs typeface="Arial" panose="020B0604020202020204"/>
                <a:sym typeface="Arial" panose="020B0604020202020204"/>
              </a:rPr>
              <a:t>Representative Sample </a:t>
            </a:r>
            <a:endParaRPr lang="en-US" sz="105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71450"/>
            <a:ext cx="6172200" cy="857250"/>
          </a:xfrm>
        </p:spPr>
        <p:txBody>
          <a:bodyPr>
            <a:normAutofit fontScale="90000"/>
          </a:bodyPr>
          <a:lstStyle/>
          <a:p>
            <a:r>
              <a:rPr lang="en-US" dirty="0"/>
              <a:t>Data Collection and Sampling Techniques</a:t>
            </a:r>
            <a:endParaRPr lang="en-US" dirty="0"/>
          </a:p>
        </p:txBody>
      </p:sp>
      <p:sp>
        <p:nvSpPr>
          <p:cNvPr id="3" name="Content Placeholder 2"/>
          <p:cNvSpPr>
            <a:spLocks noGrp="1"/>
          </p:cNvSpPr>
          <p:nvPr>
            <p:ph idx="1"/>
          </p:nvPr>
        </p:nvSpPr>
        <p:spPr/>
        <p:txBody>
          <a:bodyPr>
            <a:noAutofit/>
          </a:bodyPr>
          <a:lstStyle/>
          <a:p>
            <a:pPr marL="114300" indent="0">
              <a:buNone/>
            </a:pPr>
            <a:endParaRPr lang="en-US" dirty="0"/>
          </a:p>
          <a:p>
            <a:r>
              <a:rPr lang="en-US" dirty="0"/>
              <a:t>Data is collected from samples. </a:t>
            </a:r>
            <a:endParaRPr lang="en-US" dirty="0"/>
          </a:p>
          <a:p>
            <a:r>
              <a:rPr lang="en-US" dirty="0">
                <a:effectLst>
                  <a:outerShdw blurRad="38100" dist="38100" dir="2700000" algn="tl">
                    <a:srgbClr val="000000">
                      <a:alpha val="43137"/>
                    </a:srgbClr>
                  </a:outerShdw>
                </a:effectLst>
              </a:rPr>
              <a:t>Sample  should be to be </a:t>
            </a:r>
            <a:r>
              <a:rPr lang="en-US" b="1" i="1" dirty="0">
                <a:effectLst>
                  <a:outerShdw blurRad="38100" dist="38100" dir="2700000" algn="tl">
                    <a:srgbClr val="000000">
                      <a:alpha val="43137"/>
                    </a:srgbClr>
                  </a:outerShdw>
                </a:effectLst>
              </a:rPr>
              <a:t>unbiased </a:t>
            </a:r>
            <a:r>
              <a:rPr lang="en-US" i="1" dirty="0"/>
              <a:t>(random &amp;representative)</a:t>
            </a:r>
            <a:r>
              <a:rPr lang="en-US" dirty="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We should use </a:t>
            </a:r>
            <a:r>
              <a:rPr lang="en-US" b="1" i="1" dirty="0">
                <a:effectLst>
                  <a:outerShdw blurRad="38100" dist="38100" dir="2700000" algn="tl">
                    <a:srgbClr val="000000">
                      <a:alpha val="43137"/>
                    </a:srgbClr>
                  </a:outerShdw>
                </a:effectLst>
              </a:rPr>
              <a:t>probability sampling </a:t>
            </a:r>
            <a:r>
              <a:rPr lang="en-IN" altLang="en-US" b="1" i="1" dirty="0">
                <a:effectLst>
                  <a:outerShdw blurRad="38100" dist="38100" dir="2700000" algn="tl">
                    <a:srgbClr val="000000">
                      <a:alpha val="43137"/>
                    </a:srgbClr>
                  </a:outerShdw>
                </a:effectLst>
              </a:rPr>
              <a:t>to obtain random and representive samples </a:t>
            </a:r>
            <a:endParaRPr lang="en-US" b="1" i="1" dirty="0"/>
          </a:p>
          <a:p>
            <a:pPr marL="114300" indent="0">
              <a:buNone/>
            </a:pPr>
            <a:endParaRPr lang="en-US" sz="2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a:defRPr/>
            </a:pPr>
            <a:r>
              <a:rPr lang="en-US" sz="2700" b="1" u="sng" dirty="0">
                <a:solidFill>
                  <a:srgbClr val="000099"/>
                </a:solidFill>
                <a:effectLst>
                  <a:outerShdw blurRad="38100" dist="38100" dir="2700000" algn="tl">
                    <a:srgbClr val="C0C0C0"/>
                  </a:outerShdw>
                </a:effectLst>
              </a:rPr>
              <a:t>Some Probability Sampling Techniques</a:t>
            </a:r>
            <a:endParaRPr lang="en-US" sz="2700" b="1" u="sng" dirty="0">
              <a:solidFill>
                <a:srgbClr val="000099"/>
              </a:solidFill>
              <a:effectLst>
                <a:outerShdw blurRad="38100" dist="38100" dir="2700000" algn="tl">
                  <a:srgbClr val="C0C0C0"/>
                </a:outerShdw>
              </a:effectLst>
            </a:endParaRPr>
          </a:p>
        </p:txBody>
      </p:sp>
      <p:sp>
        <p:nvSpPr>
          <p:cNvPr id="14339" name="Rectangle 3"/>
          <p:cNvSpPr>
            <a:spLocks noGrp="1" noChangeArrowheads="1"/>
          </p:cNvSpPr>
          <p:nvPr>
            <p:ph type="body" idx="1"/>
          </p:nvPr>
        </p:nvSpPr>
        <p:spPr>
          <a:xfrm>
            <a:off x="1485900" y="1200150"/>
            <a:ext cx="6172200" cy="3600450"/>
          </a:xfrm>
        </p:spPr>
        <p:txBody>
          <a:bodyPr>
            <a:noAutofit/>
          </a:bodyPr>
          <a:lstStyle/>
          <a:p>
            <a:pPr eaLnBrk="1" hangingPunct="1">
              <a:spcBef>
                <a:spcPct val="30000"/>
              </a:spcBef>
              <a:defRPr/>
            </a:pPr>
            <a:r>
              <a:rPr lang="en-US" b="1" dirty="0">
                <a:solidFill>
                  <a:srgbClr val="000099"/>
                </a:solidFill>
                <a:effectLst>
                  <a:outerShdw blurRad="38100" dist="38100" dir="2700000" algn="tl">
                    <a:srgbClr val="C0C0C0"/>
                  </a:outerShdw>
                </a:effectLst>
              </a:rPr>
              <a:t>Random</a:t>
            </a:r>
            <a:r>
              <a:rPr lang="en-US" dirty="0"/>
              <a:t> – random number generator</a:t>
            </a:r>
            <a:endParaRPr lang="en-US" dirty="0"/>
          </a:p>
          <a:p>
            <a:pPr>
              <a:spcBef>
                <a:spcPct val="30000"/>
              </a:spcBef>
              <a:defRPr/>
            </a:pPr>
            <a:r>
              <a:rPr lang="en-US" b="1" dirty="0">
                <a:solidFill>
                  <a:srgbClr val="000099"/>
                </a:solidFill>
                <a:effectLst>
                  <a:outerShdw blurRad="38100" dist="38100" dir="2700000" algn="tl">
                    <a:srgbClr val="C0C0C0"/>
                  </a:outerShdw>
                </a:effectLst>
              </a:rPr>
              <a:t>Systematic</a:t>
            </a:r>
            <a:r>
              <a:rPr lang="en-US" dirty="0"/>
              <a:t> – every </a:t>
            </a:r>
            <a:r>
              <a:rPr lang="en-US" dirty="0" err="1"/>
              <a:t>k</a:t>
            </a:r>
            <a:r>
              <a:rPr lang="en-US" baseline="30000" dirty="0" err="1"/>
              <a:t>th</a:t>
            </a:r>
            <a:r>
              <a:rPr lang="en-US" dirty="0"/>
              <a:t> subject, k= N/n </a:t>
            </a:r>
            <a:endParaRPr lang="en-US" dirty="0"/>
          </a:p>
          <a:p>
            <a:pPr eaLnBrk="1" hangingPunct="1">
              <a:spcBef>
                <a:spcPct val="30000"/>
              </a:spcBef>
              <a:defRPr/>
            </a:pPr>
            <a:r>
              <a:rPr lang="en-US" b="1" dirty="0">
                <a:solidFill>
                  <a:srgbClr val="000099"/>
                </a:solidFill>
                <a:effectLst>
                  <a:outerShdw blurRad="38100" dist="38100" dir="2700000" algn="tl">
                    <a:srgbClr val="C0C0C0"/>
                  </a:outerShdw>
                </a:effectLst>
              </a:rPr>
              <a:t>Stratified</a:t>
            </a:r>
            <a:r>
              <a:rPr lang="en-US" dirty="0"/>
              <a:t> – divide population into “layers”</a:t>
            </a:r>
            <a:endParaRPr lang="en-US" dirty="0"/>
          </a:p>
          <a:p>
            <a:pPr eaLnBrk="1" hangingPunct="1">
              <a:spcBef>
                <a:spcPct val="30000"/>
              </a:spcBef>
              <a:defRPr/>
            </a:pPr>
            <a:r>
              <a:rPr lang="en-US" b="1" dirty="0">
                <a:solidFill>
                  <a:srgbClr val="000099"/>
                </a:solidFill>
                <a:effectLst>
                  <a:outerShdw blurRad="38100" dist="38100" dir="2700000" algn="tl">
                    <a:srgbClr val="C0C0C0"/>
                  </a:outerShdw>
                </a:effectLst>
              </a:rPr>
              <a:t>Cluster</a:t>
            </a:r>
            <a:r>
              <a:rPr lang="en-US" dirty="0"/>
              <a:t> – use intact(geographical) groups</a:t>
            </a:r>
            <a:endParaRPr lang="en-US" dirty="0"/>
          </a:p>
          <a:p>
            <a:pPr eaLnBrk="1" hangingPunct="1">
              <a:spcBef>
                <a:spcPct val="30000"/>
              </a:spcBef>
              <a:defRPr/>
            </a:pPr>
            <a:r>
              <a:rPr lang="en-US" b="1" dirty="0">
                <a:solidFill>
                  <a:srgbClr val="000099"/>
                </a:solidFill>
                <a:effectLst>
                  <a:outerShdw blurRad="38100" dist="38100" dir="2700000" algn="tl">
                    <a:srgbClr val="C0C0C0"/>
                  </a:outerShdw>
                </a:effectLst>
              </a:rPr>
              <a:t>Convenient</a:t>
            </a:r>
            <a:r>
              <a:rPr lang="en-US" dirty="0"/>
              <a:t> (Non-probability)– mall surveys</a:t>
            </a:r>
            <a:endParaRPr lang="en-US" dirty="0"/>
          </a:p>
        </p:txBody>
      </p:sp>
      <p:sp>
        <p:nvSpPr>
          <p:cNvPr id="12292" name="Slide Number Placeholder 4"/>
          <p:cNvSpPr>
            <a:spLocks noGrp="1"/>
          </p:cNvSpPr>
          <p:nvPr>
            <p:ph type="sldNum" sz="quarter" idx="11"/>
          </p:nvPr>
        </p:nvSpPr>
        <p:spPr>
          <a:noFill/>
        </p:spPr>
        <p:txBody>
          <a:bodyPr/>
          <a:lstStyle/>
          <a:p>
            <a:fld id="{3A35525A-EB7D-4980-9CC1-A23D5E68AC35}" type="slidenum">
              <a:rPr lang="en-US" sz="1050" smtClean="0"/>
            </a:fld>
            <a:endParaRPr lang="en-US" sz="1050" dirty="0"/>
          </a:p>
        </p:txBody>
      </p:sp>
      <p:sp>
        <p:nvSpPr>
          <p:cNvPr id="5" name="TextBox 4"/>
          <p:cNvSpPr txBox="1"/>
          <p:nvPr/>
        </p:nvSpPr>
        <p:spPr>
          <a:xfrm>
            <a:off x="1543050" y="4229100"/>
            <a:ext cx="6115050" cy="252730"/>
          </a:xfrm>
          <a:prstGeom prst="rect">
            <a:avLst/>
          </a:prstGeom>
          <a:noFill/>
        </p:spPr>
        <p:txBody>
          <a:bodyPr wrap="square" rtlCol="0">
            <a:spAutoFit/>
          </a:bodyPr>
          <a:lstStyle/>
          <a:p>
            <a:r>
              <a:rPr lang="en-US" sz="1050" b="1" dirty="0"/>
              <a:t>Note</a:t>
            </a:r>
            <a:r>
              <a:rPr lang="en-US" sz="1050" dirty="0"/>
              <a:t>: Whenever we use the word “sample” we mean  a </a:t>
            </a:r>
            <a:r>
              <a:rPr lang="en-US" sz="1050" b="1" i="1" dirty="0"/>
              <a:t>“ random &amp; representative sample”.  </a:t>
            </a:r>
            <a:endParaRPr lang="en-US" sz="1050" dirty="0"/>
          </a:p>
        </p:txBody>
      </p:sp>
      <p:sp>
        <p:nvSpPr>
          <p:cNvPr id="13" name="Rectangular Callout 12"/>
          <p:cNvSpPr/>
          <p:nvPr/>
        </p:nvSpPr>
        <p:spPr>
          <a:xfrm>
            <a:off x="5314950" y="857250"/>
            <a:ext cx="2514600" cy="400050"/>
          </a:xfrm>
          <a:prstGeom prst="wedgeRectCallout">
            <a:avLst>
              <a:gd name="adj1" fmla="val -37784"/>
              <a:gd name="adj2" fmla="val 88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Simple Random Sample(SRS)</a:t>
            </a:r>
            <a:endParaRPr lang="en-US" sz="1050" b="1" dirty="0">
              <a:solidFill>
                <a:schemeClr val="tx1"/>
              </a:solidFill>
            </a:endParaRPr>
          </a:p>
          <a:p>
            <a:pPr algn="ctr"/>
            <a:endParaRPr lang="en-US" sz="105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Quick Recap</a:t>
            </a:r>
            <a:endParaRPr lang="en-US" dirty="0"/>
          </a:p>
        </p:txBody>
      </p:sp>
      <p:sp>
        <p:nvSpPr>
          <p:cNvPr id="3" name="Content Placeholder 2"/>
          <p:cNvSpPr>
            <a:spLocks noGrp="1"/>
          </p:cNvSpPr>
          <p:nvPr>
            <p:ph idx="1"/>
          </p:nvPr>
        </p:nvSpPr>
        <p:spPr>
          <a:xfrm>
            <a:off x="1485900" y="971550"/>
            <a:ext cx="6172200" cy="3623072"/>
          </a:xfrm>
        </p:spPr>
        <p:txBody>
          <a:bodyPr>
            <a:normAutofit fontScale="92500"/>
          </a:bodyPr>
          <a:lstStyle/>
          <a:p>
            <a:r>
              <a:rPr lang="en-US" sz="2100" dirty="0"/>
              <a:t>Two major branches of Statistics are ________________and _______________ </a:t>
            </a:r>
            <a:endParaRPr lang="en-US" sz="2100" dirty="0"/>
          </a:p>
          <a:p>
            <a:r>
              <a:rPr lang="en-US" sz="2100" dirty="0"/>
              <a:t> The group of all subjects under study is called __________________</a:t>
            </a:r>
            <a:endParaRPr lang="en-US" sz="2100" dirty="0"/>
          </a:p>
          <a:p>
            <a:r>
              <a:rPr lang="en-US" sz="2100" dirty="0"/>
              <a:t> A group of subjects selected from the group of all subjects under study is called _____________</a:t>
            </a:r>
            <a:endParaRPr lang="en-US" sz="2100" dirty="0"/>
          </a:p>
          <a:p>
            <a:r>
              <a:rPr lang="en-US" sz="2100" dirty="0"/>
              <a:t>The number of students in a classroom is an example of ________________data .</a:t>
            </a:r>
            <a:endParaRPr lang="en-US" sz="2100" dirty="0"/>
          </a:p>
          <a:p>
            <a:r>
              <a:rPr lang="en-US" sz="2100" dirty="0"/>
              <a:t>For a sample to be unbiased we should use_________methods of sampling.</a:t>
            </a:r>
            <a:endParaRPr lang="en-US" sz="2100" dirty="0"/>
          </a:p>
          <a:p>
            <a:endParaRPr lang="en-US" sz="2100" dirty="0"/>
          </a:p>
        </p:txBody>
      </p:sp>
      <p:sp>
        <p:nvSpPr>
          <p:cNvPr id="4" name="TextBox 3"/>
          <p:cNvSpPr txBox="1"/>
          <p:nvPr/>
        </p:nvSpPr>
        <p:spPr>
          <a:xfrm>
            <a:off x="2286000" y="1314450"/>
            <a:ext cx="939165" cy="252730"/>
          </a:xfrm>
          <a:prstGeom prst="rect">
            <a:avLst/>
          </a:prstGeom>
          <a:noFill/>
        </p:spPr>
        <p:txBody>
          <a:bodyPr wrap="none" rtlCol="0">
            <a:spAutoFit/>
          </a:bodyPr>
          <a:lstStyle/>
          <a:p>
            <a:r>
              <a:rPr lang="en-US" sz="1050" b="1" dirty="0">
                <a:solidFill>
                  <a:srgbClr val="FF0000"/>
                </a:solidFill>
              </a:rPr>
              <a:t>Descriptive </a:t>
            </a:r>
            <a:endParaRPr lang="en-US" sz="1050" b="1" dirty="0">
              <a:solidFill>
                <a:srgbClr val="FF0000"/>
              </a:solidFill>
            </a:endParaRPr>
          </a:p>
        </p:txBody>
      </p:sp>
      <p:sp>
        <p:nvSpPr>
          <p:cNvPr id="5" name="TextBox 4"/>
          <p:cNvSpPr txBox="1"/>
          <p:nvPr/>
        </p:nvSpPr>
        <p:spPr>
          <a:xfrm>
            <a:off x="5163820" y="1314450"/>
            <a:ext cx="856615" cy="252730"/>
          </a:xfrm>
          <a:prstGeom prst="rect">
            <a:avLst/>
          </a:prstGeom>
          <a:noFill/>
        </p:spPr>
        <p:txBody>
          <a:bodyPr wrap="none" rtlCol="0">
            <a:spAutoFit/>
          </a:bodyPr>
          <a:lstStyle/>
          <a:p>
            <a:r>
              <a:rPr lang="en-US" sz="1050" b="1" dirty="0">
                <a:solidFill>
                  <a:srgbClr val="FF0000"/>
                </a:solidFill>
              </a:rPr>
              <a:t>Inferential </a:t>
            </a:r>
            <a:endParaRPr lang="en-US" sz="1050" b="1" dirty="0">
              <a:solidFill>
                <a:srgbClr val="FF0000"/>
              </a:solidFill>
            </a:endParaRPr>
          </a:p>
        </p:txBody>
      </p:sp>
      <p:sp>
        <p:nvSpPr>
          <p:cNvPr id="6" name="TextBox 5"/>
          <p:cNvSpPr txBox="1"/>
          <p:nvPr/>
        </p:nvSpPr>
        <p:spPr>
          <a:xfrm>
            <a:off x="2343150" y="2000250"/>
            <a:ext cx="870585" cy="252730"/>
          </a:xfrm>
          <a:prstGeom prst="rect">
            <a:avLst/>
          </a:prstGeom>
          <a:noFill/>
        </p:spPr>
        <p:txBody>
          <a:bodyPr wrap="none" rtlCol="0">
            <a:spAutoFit/>
          </a:bodyPr>
          <a:lstStyle/>
          <a:p>
            <a:r>
              <a:rPr lang="en-US" sz="1050" b="1" dirty="0">
                <a:solidFill>
                  <a:srgbClr val="FF0000"/>
                </a:solidFill>
              </a:rPr>
              <a:t>Population</a:t>
            </a:r>
            <a:endParaRPr lang="en-US" sz="1050" b="1" dirty="0">
              <a:solidFill>
                <a:srgbClr val="FF0000"/>
              </a:solidFill>
            </a:endParaRPr>
          </a:p>
        </p:txBody>
      </p:sp>
      <p:sp>
        <p:nvSpPr>
          <p:cNvPr id="7" name="TextBox 6"/>
          <p:cNvSpPr txBox="1"/>
          <p:nvPr/>
        </p:nvSpPr>
        <p:spPr>
          <a:xfrm>
            <a:off x="5765165" y="2731770"/>
            <a:ext cx="694055" cy="252730"/>
          </a:xfrm>
          <a:prstGeom prst="rect">
            <a:avLst/>
          </a:prstGeom>
          <a:noFill/>
        </p:spPr>
        <p:txBody>
          <a:bodyPr wrap="none" rtlCol="0">
            <a:spAutoFit/>
          </a:bodyPr>
          <a:lstStyle/>
          <a:p>
            <a:r>
              <a:rPr lang="en-US" sz="1050" b="1" dirty="0">
                <a:solidFill>
                  <a:srgbClr val="FF0000"/>
                </a:solidFill>
              </a:rPr>
              <a:t>Sample </a:t>
            </a:r>
            <a:endParaRPr lang="en-US" sz="1050" b="1" dirty="0">
              <a:solidFill>
                <a:srgbClr val="FF0000"/>
              </a:solidFill>
            </a:endParaRPr>
          </a:p>
        </p:txBody>
      </p:sp>
      <p:sp>
        <p:nvSpPr>
          <p:cNvPr id="8" name="TextBox 7"/>
          <p:cNvSpPr txBox="1"/>
          <p:nvPr/>
        </p:nvSpPr>
        <p:spPr>
          <a:xfrm>
            <a:off x="4157345" y="3493770"/>
            <a:ext cx="953135" cy="252730"/>
          </a:xfrm>
          <a:prstGeom prst="rect">
            <a:avLst/>
          </a:prstGeom>
          <a:noFill/>
        </p:spPr>
        <p:txBody>
          <a:bodyPr wrap="none" rtlCol="0">
            <a:spAutoFit/>
          </a:bodyPr>
          <a:lstStyle/>
          <a:p>
            <a:r>
              <a:rPr lang="en-US" sz="1050" b="1" dirty="0">
                <a:solidFill>
                  <a:srgbClr val="FF0000"/>
                </a:solidFill>
              </a:rPr>
              <a:t>Quantitative</a:t>
            </a:r>
            <a:endParaRPr lang="en-US" sz="1050" b="1" dirty="0">
              <a:solidFill>
                <a:srgbClr val="FF0000"/>
              </a:solidFill>
            </a:endParaRPr>
          </a:p>
        </p:txBody>
      </p:sp>
      <p:sp>
        <p:nvSpPr>
          <p:cNvPr id="9" name="TextBox 8"/>
          <p:cNvSpPr txBox="1"/>
          <p:nvPr/>
        </p:nvSpPr>
        <p:spPr>
          <a:xfrm>
            <a:off x="2592070" y="4131310"/>
            <a:ext cx="871220" cy="252730"/>
          </a:xfrm>
          <a:prstGeom prst="rect">
            <a:avLst/>
          </a:prstGeom>
          <a:noFill/>
        </p:spPr>
        <p:txBody>
          <a:bodyPr wrap="none" rtlCol="0">
            <a:spAutoFit/>
          </a:bodyPr>
          <a:lstStyle/>
          <a:p>
            <a:r>
              <a:rPr lang="en-US" sz="1050" b="1" dirty="0">
                <a:solidFill>
                  <a:srgbClr val="FF0000"/>
                </a:solidFill>
              </a:rPr>
              <a:t>Probability</a:t>
            </a:r>
            <a:endParaRPr lang="en-US" sz="105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7"/>
          <p:cNvPicPr preferRelativeResize="0"/>
          <p:nvPr/>
        </p:nvPicPr>
        <p:blipFill>
          <a:blip r:embed="rId1"/>
          <a:stretch>
            <a:fillRect/>
          </a:stretch>
        </p:blipFill>
        <p:spPr>
          <a:xfrm>
            <a:off x="725805" y="494030"/>
            <a:ext cx="7692390" cy="4519295"/>
          </a:xfrm>
          <a:prstGeom prst="rect">
            <a:avLst/>
          </a:prstGeom>
          <a:noFill/>
          <a:ln>
            <a:noFill/>
          </a:ln>
        </p:spPr>
      </p:pic>
      <p:sp>
        <p:nvSpPr>
          <p:cNvPr id="86" name="Google Shape;86;p17"/>
          <p:cNvSpPr txBox="1">
            <a:spLocks noGrp="1"/>
          </p:cNvSpPr>
          <p:nvPr>
            <p:ph type="title"/>
          </p:nvPr>
        </p:nvSpPr>
        <p:spPr>
          <a:xfrm>
            <a:off x="1019175" y="52070"/>
            <a:ext cx="7242175" cy="57277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altLang="en-GB"/>
              <a:t>  </a:t>
            </a:r>
            <a:r>
              <a:rPr lang="en-US" altLang="en-IN" b="1"/>
              <a:t>THE BIG PICTURE OF STATISTICS</a:t>
            </a:r>
            <a:r>
              <a:rPr lang="en-IN" altLang="en-GB"/>
              <a:t> </a:t>
            </a:r>
            <a:endParaRPr sz="169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215" y="2442100"/>
            <a:ext cx="8520600" cy="572700"/>
          </a:xfrm>
        </p:spPr>
        <p:txBody>
          <a:bodyPr>
            <a:normAutofit fontScale="90000"/>
          </a:bodyPr>
          <a:lstStyle/>
          <a:p>
            <a:pPr algn="ctr"/>
            <a:r>
              <a:rPr lang="en-IN" altLang="en-US" b="1"/>
              <a:t>STEP </a:t>
            </a:r>
            <a:r>
              <a:rPr lang="en-US" altLang="en-IN" b="1"/>
              <a:t>2</a:t>
            </a:r>
            <a:r>
              <a:rPr lang="en-IN" altLang="en-US" b="1"/>
              <a:t>- Exploratory Data Analysis, aka</a:t>
            </a:r>
            <a:r>
              <a:rPr lang="en-US" altLang="en-IN" b="1"/>
              <a:t> EDA </a:t>
            </a:r>
            <a:endParaRPr lang="en-US" altLang="en-IN"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Content </a:t>
            </a:r>
            <a:endParaRPr lang="en-GB"/>
          </a:p>
        </p:txBody>
      </p:sp>
      <p:sp>
        <p:nvSpPr>
          <p:cNvPr id="69" name="Google Shape;69;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114300" lvl="0" indent="0" algn="l" rtl="0">
              <a:spcBef>
                <a:spcPts val="0"/>
              </a:spcBef>
              <a:spcAft>
                <a:spcPts val="0"/>
              </a:spcAft>
              <a:buSzPts val="1800"/>
              <a:buNone/>
            </a:pPr>
            <a:r>
              <a:rPr lang="en-IN" altLang="en-GB">
                <a:solidFill>
                  <a:schemeClr val="tx1"/>
                </a:solidFill>
              </a:rPr>
              <a:t>INTRO TO STATISTICS</a:t>
            </a:r>
            <a:endParaRPr lang="en-GB">
              <a:solidFill>
                <a:schemeClr val="tx1"/>
              </a:solidFill>
            </a:endParaRPr>
          </a:p>
          <a:p>
            <a:pPr marL="457200" lvl="0" indent="-342900" algn="l" rtl="0">
              <a:spcBef>
                <a:spcPts val="0"/>
              </a:spcBef>
              <a:spcAft>
                <a:spcPts val="0"/>
              </a:spcAft>
              <a:buSzPts val="1800"/>
              <a:buAutoNum type="arabicPeriod"/>
            </a:pPr>
            <a:r>
              <a:rPr lang="en-GB">
                <a:solidFill>
                  <a:schemeClr val="tx1"/>
                </a:solidFill>
              </a:rPr>
              <a:t>What is Statistics?</a:t>
            </a:r>
            <a:endParaRPr lang="en-GB">
              <a:solidFill>
                <a:schemeClr val="tx1"/>
              </a:solidFill>
            </a:endParaRPr>
          </a:p>
          <a:p>
            <a:pPr marL="457200" lvl="0" indent="-342900" algn="l" rtl="0">
              <a:spcBef>
                <a:spcPts val="0"/>
              </a:spcBef>
              <a:spcAft>
                <a:spcPts val="0"/>
              </a:spcAft>
              <a:buSzPts val="1800"/>
              <a:buAutoNum type="arabicPeriod"/>
            </a:pPr>
            <a:r>
              <a:rPr lang="en-GB">
                <a:solidFill>
                  <a:schemeClr val="tx1"/>
                </a:solidFill>
              </a:rPr>
              <a:t>Big Picture of Statistics</a:t>
            </a:r>
            <a:endParaRPr lang="en-GB">
              <a:solidFill>
                <a:schemeClr val="tx1"/>
              </a:solidFill>
            </a:endParaRPr>
          </a:p>
          <a:p>
            <a:pPr marL="457200" lvl="0" indent="-342900" algn="l" rtl="0">
              <a:spcBef>
                <a:spcPts val="0"/>
              </a:spcBef>
              <a:spcAft>
                <a:spcPts val="0"/>
              </a:spcAft>
              <a:buSzPts val="1800"/>
              <a:buAutoNum type="arabicPeriod"/>
            </a:pPr>
            <a:r>
              <a:rPr lang="en-IN" altLang="en-GB">
                <a:solidFill>
                  <a:schemeClr val="tx1"/>
                </a:solidFill>
              </a:rPr>
              <a:t>The Process of Statistics </a:t>
            </a:r>
            <a:endParaRPr lang="en-IN" altLang="en-GB">
              <a:solidFill>
                <a:schemeClr val="tx1"/>
              </a:solidFill>
            </a:endParaRPr>
          </a:p>
          <a:p>
            <a:pPr marL="114300" lvl="0" indent="0" algn="l" rtl="0">
              <a:spcBef>
                <a:spcPts val="0"/>
              </a:spcBef>
              <a:spcAft>
                <a:spcPts val="0"/>
              </a:spcAft>
              <a:buSzPts val="1800"/>
              <a:buNone/>
            </a:pPr>
            <a:endParaRPr lang="en-GB">
              <a:solidFill>
                <a:schemeClr val="tx1"/>
              </a:solidFill>
            </a:endParaRPr>
          </a:p>
          <a:p>
            <a:pPr marL="114300" lvl="0" indent="0" algn="l" rtl="0">
              <a:spcBef>
                <a:spcPts val="0"/>
              </a:spcBef>
              <a:spcAft>
                <a:spcPts val="0"/>
              </a:spcAft>
              <a:buSzPts val="1800"/>
              <a:buNone/>
            </a:pPr>
            <a:r>
              <a:rPr lang="en-IN" altLang="en-GB">
                <a:solidFill>
                  <a:schemeClr val="tx1"/>
                </a:solidFill>
              </a:rPr>
              <a:t>INTRO TO ML</a:t>
            </a:r>
            <a:endParaRPr lang="en-GB">
              <a:solidFill>
                <a:schemeClr val="tx1"/>
              </a:solidFill>
            </a:endParaRPr>
          </a:p>
          <a:p>
            <a:pPr marL="457200" lvl="0" indent="-342900" algn="l" rtl="0">
              <a:spcBef>
                <a:spcPts val="0"/>
              </a:spcBef>
              <a:spcAft>
                <a:spcPts val="0"/>
              </a:spcAft>
              <a:buSzPts val="1800"/>
              <a:buAutoNum type="arabicPeriod"/>
            </a:pPr>
            <a:r>
              <a:rPr lang="en-IN" altLang="en-GB">
                <a:solidFill>
                  <a:schemeClr val="tx1"/>
                </a:solidFill>
              </a:rPr>
              <a:t>Difference between conventional programming and Machine Learning</a:t>
            </a:r>
            <a:endParaRPr lang="en-IN" altLang="en-GB">
              <a:solidFill>
                <a:schemeClr val="tx1"/>
              </a:solidFill>
            </a:endParaRPr>
          </a:p>
          <a:p>
            <a:pPr marL="457200" lvl="0" indent="-342900" algn="l" rtl="0">
              <a:spcBef>
                <a:spcPts val="0"/>
              </a:spcBef>
              <a:spcAft>
                <a:spcPts val="0"/>
              </a:spcAft>
              <a:buSzPts val="1800"/>
              <a:buAutoNum type="arabicPeriod"/>
            </a:pPr>
            <a:r>
              <a:rPr lang="en-GB">
                <a:solidFill>
                  <a:schemeClr val="tx1"/>
                </a:solidFill>
              </a:rPr>
              <a:t>Inference vs Prediction</a:t>
            </a:r>
            <a:endParaRPr lang="en-GB">
              <a:solidFill>
                <a:schemeClr val="tx1"/>
              </a:solidFill>
            </a:endParaRPr>
          </a:p>
          <a:p>
            <a:pPr marL="457200" lvl="0" indent="-342900" algn="l" rtl="0">
              <a:spcBef>
                <a:spcPts val="0"/>
              </a:spcBef>
              <a:spcAft>
                <a:spcPts val="0"/>
              </a:spcAft>
              <a:buSzPts val="1800"/>
              <a:buAutoNum type="arabicPeriod"/>
            </a:pPr>
            <a:r>
              <a:rPr lang="en-IN" altLang="en-GB">
                <a:solidFill>
                  <a:schemeClr val="tx1"/>
                </a:solidFill>
              </a:rPr>
              <a:t>Machine Learning Project Life Cycle </a:t>
            </a:r>
            <a:endParaRPr lang="en-IN" altLang="en-GB">
              <a:solidFill>
                <a:schemeClr val="tx1"/>
              </a:solidFill>
            </a:endParaRPr>
          </a:p>
          <a:p>
            <a:pPr marL="457200" lvl="0" indent="-342900" algn="l" rtl="0">
              <a:spcBef>
                <a:spcPts val="0"/>
              </a:spcBef>
              <a:spcAft>
                <a:spcPts val="0"/>
              </a:spcAft>
              <a:buSzPts val="1800"/>
              <a:buAutoNum type="arabicPeriod"/>
            </a:pPr>
            <a:endParaRPr lang="en-IN" altLang="en-GB">
              <a:solidFill>
                <a:schemeClr val="tx1"/>
              </a:solidFill>
            </a:endParaRPr>
          </a:p>
          <a:p>
            <a:pPr marL="114300" lvl="0" indent="0" algn="l" rtl="0">
              <a:spcBef>
                <a:spcPts val="0"/>
              </a:spcBef>
              <a:spcAft>
                <a:spcPts val="0"/>
              </a:spcAft>
              <a:buSzPts val="1800"/>
              <a:buNone/>
            </a:pPr>
            <a:r>
              <a:rPr lang="en-IN" altLang="en-GB">
                <a:solidFill>
                  <a:schemeClr val="tx1"/>
                </a:solidFill>
              </a:rPr>
              <a:t>HANDS ON DEMOS</a:t>
            </a:r>
            <a:endParaRPr lang="en-IN" altLang="en-GB">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What is EDA ?</a:t>
            </a:r>
            <a:endParaRPr lang="en-IN" altLang="en-US"/>
          </a:p>
        </p:txBody>
      </p:sp>
      <p:sp>
        <p:nvSpPr>
          <p:cNvPr id="3" name="Text Placeholder 2"/>
          <p:cNvSpPr>
            <a:spLocks noGrp="1"/>
          </p:cNvSpPr>
          <p:nvPr>
            <p:ph type="body" idx="1"/>
          </p:nvPr>
        </p:nvSpPr>
        <p:spPr/>
        <p:txBody>
          <a:bodyPr/>
          <a:lstStyle/>
          <a:p>
            <a:r>
              <a:rPr lang="en-US">
                <a:solidFill>
                  <a:schemeClr val="tx1"/>
                </a:solidFill>
              </a:rPr>
              <a:t>The purpose of exploratory data analysis</a:t>
            </a:r>
            <a:r>
              <a:rPr lang="en-IN" altLang="en-US">
                <a:solidFill>
                  <a:schemeClr val="tx1"/>
                </a:solidFill>
              </a:rPr>
              <a:t>(EDA)</a:t>
            </a:r>
            <a:r>
              <a:rPr lang="en-US">
                <a:solidFill>
                  <a:schemeClr val="tx1"/>
                </a:solidFill>
              </a:rPr>
              <a:t> is to examine data to find out what information</a:t>
            </a:r>
            <a:r>
              <a:rPr lang="en-IN" altLang="en-US">
                <a:solidFill>
                  <a:schemeClr val="tx1"/>
                </a:solidFill>
              </a:rPr>
              <a:t> </a:t>
            </a:r>
            <a:r>
              <a:rPr lang="en-US">
                <a:solidFill>
                  <a:schemeClr val="tx1"/>
                </a:solidFill>
              </a:rPr>
              <a:t>can be </a:t>
            </a:r>
            <a:r>
              <a:rPr lang="en-IN" altLang="en-US">
                <a:solidFill>
                  <a:schemeClr val="tx1"/>
                </a:solidFill>
              </a:rPr>
              <a:t>uncovered</a:t>
            </a:r>
            <a:r>
              <a:rPr lang="en-US">
                <a:solidFill>
                  <a:schemeClr val="tx1"/>
                </a:solidFill>
              </a:rPr>
              <a:t> about the data such as the center and the spread</a:t>
            </a:r>
            <a:r>
              <a:rPr lang="en-IN" altLang="en-US">
                <a:solidFill>
                  <a:schemeClr val="tx1"/>
                </a:solidFill>
              </a:rPr>
              <a:t> and to discover patterns and relationships between the data.</a:t>
            </a:r>
            <a:endParaRPr lang="en-US">
              <a:solidFill>
                <a:schemeClr val="tx1"/>
              </a:solidFill>
            </a:endParaRPr>
          </a:p>
          <a:p>
            <a:r>
              <a:rPr lang="en-US">
                <a:solidFill>
                  <a:schemeClr val="tx1"/>
                </a:solidFill>
              </a:rPr>
              <a:t>Exploratory data</a:t>
            </a:r>
            <a:r>
              <a:rPr lang="en-IN" altLang="en-US">
                <a:solidFill>
                  <a:schemeClr val="tx1"/>
                </a:solidFill>
              </a:rPr>
              <a:t> </a:t>
            </a:r>
            <a:r>
              <a:rPr lang="en-US">
                <a:solidFill>
                  <a:schemeClr val="tx1"/>
                </a:solidFill>
              </a:rPr>
              <a:t>analysis was developed by John Tukey and presented in his book Exploratory Data</a:t>
            </a:r>
            <a:r>
              <a:rPr lang="en-IN" altLang="en-US">
                <a:solidFill>
                  <a:schemeClr val="tx1"/>
                </a:solidFill>
              </a:rPr>
              <a:t> </a:t>
            </a:r>
            <a:r>
              <a:rPr lang="en-US">
                <a:solidFill>
                  <a:schemeClr val="tx1"/>
                </a:solidFill>
              </a:rPr>
              <a:t>Analysis (Addison-Wesley, 1977).</a:t>
            </a:r>
            <a:endParaRPr lang="en-US">
              <a:solidFill>
                <a:schemeClr val="tx1"/>
              </a:solidFill>
            </a:endParaRPr>
          </a:p>
          <a:p>
            <a:r>
              <a:rPr lang="en-IN" altLang="en-US">
                <a:solidFill>
                  <a:schemeClr val="tx1"/>
                </a:solidFill>
              </a:rPr>
              <a:t>EDA relies heavily on visualization as it is a most powerful way to represent data </a:t>
            </a:r>
            <a:endParaRPr lang="en-I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What is done in EDA ?</a:t>
            </a:r>
            <a:endParaRPr lang="en-IN" altLang="en-US"/>
          </a:p>
        </p:txBody>
      </p:sp>
      <p:sp>
        <p:nvSpPr>
          <p:cNvPr id="3" name="Text Placeholder 2"/>
          <p:cNvSpPr>
            <a:spLocks noGrp="1"/>
          </p:cNvSpPr>
          <p:nvPr>
            <p:ph type="body" idx="1"/>
          </p:nvPr>
        </p:nvSpPr>
        <p:spPr/>
        <p:txBody>
          <a:bodyPr/>
          <a:lstStyle/>
          <a:p>
            <a:r>
              <a:rPr lang="en-IN" altLang="en-US"/>
              <a:t>EDA uses a lot of concepts like:</a:t>
            </a:r>
            <a:endParaRPr lang="en-IN" altLang="en-US"/>
          </a:p>
          <a:p>
            <a:r>
              <a:rPr lang="en-IN" altLang="en-US"/>
              <a:t>--Cleaning </a:t>
            </a:r>
            <a:r>
              <a:rPr lang="en-US" altLang="en-IN"/>
              <a:t>Data </a:t>
            </a:r>
            <a:endParaRPr lang="en-US" altLang="en-IN"/>
          </a:p>
          <a:p>
            <a:r>
              <a:rPr lang="en-US" altLang="en-IN"/>
              <a:t>--Organizing </a:t>
            </a:r>
            <a:r>
              <a:rPr lang="en-IN" altLang="en-US"/>
              <a:t>the Data </a:t>
            </a:r>
            <a:endParaRPr lang="en-IN" altLang="en-US"/>
          </a:p>
          <a:p>
            <a:r>
              <a:rPr lang="en-IN" altLang="en-US"/>
              <a:t>--</a:t>
            </a:r>
            <a:r>
              <a:rPr lang="en-US" altLang="en-IN"/>
              <a:t>Univariate Analysis</a:t>
            </a:r>
            <a:r>
              <a:rPr lang="en-IN" altLang="en-US"/>
              <a:t> </a:t>
            </a:r>
            <a:endParaRPr lang="en-IN" altLang="en-US"/>
          </a:p>
          <a:p>
            <a:r>
              <a:rPr lang="en-US" altLang="en-IN"/>
              <a:t>       - </a:t>
            </a:r>
            <a:r>
              <a:rPr lang="en-IN" altLang="en-US"/>
              <a:t>Summarizing the Data</a:t>
            </a:r>
            <a:r>
              <a:rPr lang="en-US" altLang="en-IN"/>
              <a:t> to examine center &amp; spread</a:t>
            </a:r>
            <a:r>
              <a:rPr lang="en-IN" altLang="en-US"/>
              <a:t> </a:t>
            </a:r>
            <a:endParaRPr lang="en-IN" altLang="en-US"/>
          </a:p>
          <a:p>
            <a:r>
              <a:rPr lang="en-US" altLang="en-IN"/>
              <a:t>      - </a:t>
            </a:r>
            <a:r>
              <a:rPr lang="en-IN" altLang="en-US"/>
              <a:t>Vizualizing the data </a:t>
            </a:r>
            <a:r>
              <a:rPr lang="en-US" altLang="en-IN"/>
              <a:t>to examine the distribution shape</a:t>
            </a:r>
            <a:endParaRPr lang="en-IN" altLang="en-US"/>
          </a:p>
          <a:p>
            <a:r>
              <a:rPr lang="en-IN" altLang="en-US"/>
              <a:t>--</a:t>
            </a:r>
            <a:r>
              <a:rPr lang="en-US" altLang="en-IN"/>
              <a:t>Bivariate Analysis  </a:t>
            </a:r>
            <a:endParaRPr lang="en-US" altLang="en-IN"/>
          </a:p>
          <a:p>
            <a:r>
              <a:rPr lang="en-US" altLang="en-IN"/>
              <a:t>       - </a:t>
            </a:r>
            <a:r>
              <a:rPr lang="en-IN" altLang="en-US"/>
              <a:t>Studying corretionships between variables in the data </a:t>
            </a:r>
            <a:endParaRPr lang="en-IN" altLang="en-US"/>
          </a:p>
          <a:p>
            <a:r>
              <a:rPr lang="en-US" altLang="en-IN"/>
              <a:t>       - Chi Square </a:t>
            </a:r>
            <a:endParaRPr lang="en-US" altLang="en-IN"/>
          </a:p>
          <a:p>
            <a:r>
              <a:rPr lang="en-US" altLang="en-IN"/>
              <a:t>       - ANOVA </a:t>
            </a:r>
            <a:endParaRPr lang="en-US" alt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a) Cleaning Data </a:t>
            </a:r>
            <a:endParaRPr lang="en-IN" altLang="en-US"/>
          </a:p>
        </p:txBody>
      </p:sp>
      <p:sp>
        <p:nvSpPr>
          <p:cNvPr id="3" name="Text Placeholder 2"/>
          <p:cNvSpPr>
            <a:spLocks noGrp="1"/>
          </p:cNvSpPr>
          <p:nvPr>
            <p:ph type="body" idx="1"/>
          </p:nvPr>
        </p:nvSpPr>
        <p:spPr/>
        <p:txBody>
          <a:bodyPr/>
          <a:lstStyle/>
          <a:p>
            <a:r>
              <a:rPr lang="en-IN" altLang="en-US"/>
              <a:t>Look for incorrect data points due to data engineering errors</a:t>
            </a:r>
            <a:endParaRPr lang="en-IN" altLang="en-US"/>
          </a:p>
          <a:p>
            <a:r>
              <a:rPr lang="en-IN" altLang="en-US"/>
              <a:t>Look for inconsistensies in the data</a:t>
            </a:r>
            <a:endParaRPr lang="en-IN" altLang="en-US"/>
          </a:p>
          <a:p>
            <a:r>
              <a:rPr lang="en-IN" altLang="en-US"/>
              <a:t>Look for missing values </a:t>
            </a:r>
            <a:r>
              <a:rPr lang="en-US" altLang="en-IN"/>
              <a:t>and make a plan for imputation</a:t>
            </a:r>
            <a:endParaRPr lang="en-IN" altLang="en-US"/>
          </a:p>
          <a:p>
            <a:endParaRPr lang="en-I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dirty="0"/>
              <a:t>b) Organizing Data </a:t>
            </a:r>
            <a:r>
              <a:rPr lang="en-US" dirty="0"/>
              <a:t> </a:t>
            </a:r>
            <a:endParaRPr lang="en-US" dirty="0"/>
          </a:p>
        </p:txBody>
      </p:sp>
      <p:sp>
        <p:nvSpPr>
          <p:cNvPr id="3" name="Content Placeholder 2"/>
          <p:cNvSpPr>
            <a:spLocks noGrp="1"/>
          </p:cNvSpPr>
          <p:nvPr>
            <p:ph idx="1"/>
          </p:nvPr>
        </p:nvSpPr>
        <p:spPr/>
        <p:txBody>
          <a:bodyPr>
            <a:normAutofit/>
          </a:bodyPr>
          <a:lstStyle/>
          <a:p>
            <a:r>
              <a:rPr lang="en-US" altLang="en-IN" sz="2400" dirty="0">
                <a:solidFill>
                  <a:schemeClr val="tx1"/>
                </a:solidFill>
              </a:rPr>
              <a:t>Using</a:t>
            </a:r>
            <a:r>
              <a:rPr lang="en-IN" altLang="en-US" sz="2400" dirty="0">
                <a:solidFill>
                  <a:schemeClr val="tx1"/>
                </a:solidFill>
              </a:rPr>
              <a:t>Tables and Charts to Organize our data</a:t>
            </a:r>
            <a:r>
              <a:rPr lang="en-US" altLang="en-IN" sz="2400" dirty="0">
                <a:solidFill>
                  <a:schemeClr val="tx1"/>
                </a:solidFill>
              </a:rPr>
              <a:t>:</a:t>
            </a:r>
            <a:r>
              <a:rPr lang="en-IN" altLang="en-US" sz="2400" dirty="0">
                <a:solidFill>
                  <a:schemeClr val="tx1"/>
                </a:solidFill>
              </a:rPr>
              <a:t> </a:t>
            </a:r>
            <a:endParaRPr lang="en-IN" altLang="en-US" sz="2400" dirty="0">
              <a:solidFill>
                <a:schemeClr val="tx1"/>
              </a:solidFill>
            </a:endParaRPr>
          </a:p>
          <a:p>
            <a:r>
              <a:rPr lang="en-US" altLang="en-IN" sz="2400" dirty="0">
                <a:solidFill>
                  <a:schemeClr val="tx1"/>
                </a:solidFill>
              </a:rPr>
              <a:t>Easy to eyeball the data </a:t>
            </a:r>
            <a:endParaRPr lang="en-US" altLang="en-IN" sz="2400" dirty="0">
              <a:solidFill>
                <a:schemeClr val="tx1"/>
              </a:solidFill>
            </a:endParaRPr>
          </a:p>
          <a:p>
            <a:r>
              <a:rPr lang="en-US" altLang="en-IN" sz="2400" dirty="0">
                <a:solidFill>
                  <a:schemeClr val="tx1"/>
                </a:solidFill>
              </a:rPr>
              <a:t>Understand the center and shape if distribution</a:t>
            </a:r>
            <a:endParaRPr lang="en-US" altLang="en-IN" sz="2400" dirty="0">
              <a:solidFill>
                <a:schemeClr val="tx1"/>
              </a:solidFill>
            </a:endParaRPr>
          </a:p>
          <a:p>
            <a:r>
              <a:rPr lang="en-US" altLang="en-IN" sz="2400" dirty="0">
                <a:solidFill>
                  <a:schemeClr val="tx1"/>
                </a:solidFill>
              </a:rPr>
              <a:t>Check for outliers</a:t>
            </a:r>
            <a:endParaRPr lang="en-US" sz="33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altLang="en-GB"/>
              <a:t>Examples of </a:t>
            </a:r>
            <a:r>
              <a:rPr lang="en-GB"/>
              <a:t>Raw Data </a:t>
            </a:r>
            <a:endParaRPr lang="en-GB"/>
          </a:p>
        </p:txBody>
      </p:sp>
      <p:sp>
        <p:nvSpPr>
          <p:cNvPr id="108" name="Google Shape;108;p21"/>
          <p:cNvSpPr txBox="1">
            <a:spLocks noGrp="1"/>
          </p:cNvSpPr>
          <p:nvPr>
            <p:ph type="body" idx="1"/>
          </p:nvPr>
        </p:nvSpPr>
        <p:spPr>
          <a:xfrm>
            <a:off x="311785" y="1152525"/>
            <a:ext cx="8448040" cy="3416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61000"/>
              <a:buFont typeface="Arial" panose="020B0604020202020204"/>
              <a:buNone/>
            </a:pPr>
            <a:r>
              <a:rPr lang="en-GB" b="1">
                <a:solidFill>
                  <a:schemeClr val="tx1"/>
                </a:solidFill>
              </a:rPr>
              <a:t>CATEGORICAL DATA</a:t>
            </a:r>
            <a:endParaRPr lang="en-GB" b="1">
              <a:solidFill>
                <a:schemeClr val="tx1"/>
              </a:solidFill>
            </a:endParaRPr>
          </a:p>
          <a:p>
            <a:pPr marL="0" lvl="0" indent="0" algn="l" rtl="0">
              <a:spcBef>
                <a:spcPts val="1200"/>
              </a:spcBef>
              <a:spcAft>
                <a:spcPts val="0"/>
              </a:spcAft>
              <a:buClr>
                <a:schemeClr val="dk1"/>
              </a:buClr>
              <a:buSzPct val="61000"/>
              <a:buFont typeface="Arial" panose="020B0604020202020204"/>
              <a:buNone/>
            </a:pPr>
            <a:r>
              <a:rPr lang="en-GB">
                <a:solidFill>
                  <a:schemeClr val="tx1"/>
                </a:solidFill>
              </a:rPr>
              <a:t>Twenty-five army students were given a blood test to determine their blood type.</a:t>
            </a:r>
            <a:endParaRPr lang="en-GB">
              <a:solidFill>
                <a:schemeClr val="tx1"/>
              </a:solidFill>
            </a:endParaRPr>
          </a:p>
          <a:p>
            <a:pPr marL="0" lvl="0" indent="0" algn="l" rtl="0">
              <a:spcBef>
                <a:spcPts val="1200"/>
              </a:spcBef>
              <a:spcAft>
                <a:spcPts val="0"/>
              </a:spcAft>
              <a:buClr>
                <a:schemeClr val="dk1"/>
              </a:buClr>
              <a:buSzPct val="61000"/>
              <a:buFont typeface="Arial" panose="020B0604020202020204"/>
              <a:buNone/>
            </a:pPr>
            <a:r>
              <a:rPr lang="en-GB">
                <a:solidFill>
                  <a:schemeClr val="tx1"/>
                </a:solidFill>
              </a:rPr>
              <a:t>Raw Data:   </a:t>
            </a:r>
            <a:r>
              <a:rPr lang="en-GB" sz="2400">
                <a:solidFill>
                  <a:schemeClr val="tx1"/>
                </a:solidFill>
              </a:rPr>
              <a:t> </a:t>
            </a:r>
            <a:endParaRPr lang="en-GB" sz="2400">
              <a:solidFill>
                <a:schemeClr val="tx1"/>
              </a:solidFill>
            </a:endParaRPr>
          </a:p>
          <a:p>
            <a:pPr marL="0" lvl="0" indent="0" algn="l" rtl="0">
              <a:spcBef>
                <a:spcPts val="1200"/>
              </a:spcBef>
              <a:spcAft>
                <a:spcPts val="0"/>
              </a:spcAft>
              <a:buClr>
                <a:schemeClr val="dk1"/>
              </a:buClr>
              <a:buSzPct val="61000"/>
              <a:buFont typeface="Arial" panose="020B0604020202020204"/>
              <a:buNone/>
            </a:pPr>
            <a:r>
              <a:rPr lang="en-GB" sz="2400">
                <a:solidFill>
                  <a:schemeClr val="tx1"/>
                </a:solidFill>
              </a:rPr>
              <a:t>A,B,B,AB,O  ,  B,B,O,A,O ,  A,O,O,O,AB , AB,A,O,B,A</a:t>
            </a:r>
            <a:r>
              <a:rPr lang="en-US" altLang="en-GB" sz="2400">
                <a:solidFill>
                  <a:schemeClr val="tx1"/>
                </a:solidFill>
              </a:rPr>
              <a:t>, </a:t>
            </a:r>
            <a:r>
              <a:rPr lang="en-GB" sz="2400">
                <a:solidFill>
                  <a:schemeClr val="tx1"/>
                </a:solidFill>
                <a:sym typeface="+mn-ea"/>
              </a:rPr>
              <a:t>O,O,B,AB,B</a:t>
            </a:r>
            <a:endParaRPr lang="en-GB" sz="2400">
              <a:solidFill>
                <a:schemeClr val="tx1"/>
              </a:solidFill>
            </a:endParaRPr>
          </a:p>
          <a:p>
            <a:pPr marL="0" lvl="0" indent="0" algn="l" rtl="0">
              <a:spcBef>
                <a:spcPts val="1200"/>
              </a:spcBef>
              <a:spcAft>
                <a:spcPts val="0"/>
              </a:spcAft>
              <a:buClr>
                <a:schemeClr val="dk1"/>
              </a:buClr>
              <a:buSzPct val="61000"/>
              <a:buFont typeface="Arial" panose="020B0604020202020204"/>
              <a:buNone/>
            </a:pPr>
            <a:endParaRPr sz="2400">
              <a:solidFill>
                <a:schemeClr val="tx1"/>
              </a:solidFill>
            </a:endParaRPr>
          </a:p>
          <a:p>
            <a:pPr marL="0" lvl="0" indent="0" algn="l" rtl="0">
              <a:spcBef>
                <a:spcPts val="1200"/>
              </a:spcBef>
              <a:spcAft>
                <a:spcPts val="1200"/>
              </a:spcAft>
              <a:buNone/>
            </a:pPr>
            <a:endParaRPr sz="240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IN" sz="2700" dirty="0"/>
              <a:t>Visualizing</a:t>
            </a:r>
            <a:r>
              <a:rPr lang="en-IN" altLang="en-US" sz="2700" dirty="0"/>
              <a:t> Categorical Data </a:t>
            </a:r>
            <a:endParaRPr lang="en-IN" altLang="en-US" sz="2700" dirty="0"/>
          </a:p>
        </p:txBody>
      </p:sp>
      <p:sp>
        <p:nvSpPr>
          <p:cNvPr id="3" name="Content Placeholder 2"/>
          <p:cNvSpPr>
            <a:spLocks noGrp="1"/>
          </p:cNvSpPr>
          <p:nvPr>
            <p:ph idx="1"/>
          </p:nvPr>
        </p:nvSpPr>
        <p:spPr>
          <a:xfrm>
            <a:off x="1485900" y="971550"/>
            <a:ext cx="6172200" cy="3623072"/>
          </a:xfrm>
        </p:spPr>
        <p:txBody>
          <a:bodyPr>
            <a:normAutofit/>
          </a:bodyPr>
          <a:lstStyle/>
          <a:p>
            <a:r>
              <a:rPr lang="en-US" sz="2100" dirty="0"/>
              <a:t>Use Frequency tables &amp; Bar charts </a:t>
            </a:r>
            <a:endParaRPr lang="en-US" sz="2100" dirty="0"/>
          </a:p>
          <a:p>
            <a:r>
              <a:rPr lang="en-US" sz="2100" dirty="0"/>
              <a:t>Shows frequency(count) or proportion(%) of observations in each category </a:t>
            </a:r>
            <a:endParaRPr lang="en-US" sz="2100" dirty="0"/>
          </a:p>
        </p:txBody>
      </p:sp>
      <p:pic>
        <p:nvPicPr>
          <p:cNvPr id="101" name="Picture 100"/>
          <p:cNvPicPr/>
          <p:nvPr/>
        </p:nvPicPr>
        <p:blipFill>
          <a:blip r:embed="rId1"/>
          <a:stretch>
            <a:fillRect/>
          </a:stretch>
        </p:blipFill>
        <p:spPr>
          <a:xfrm>
            <a:off x="3968115" y="2173605"/>
            <a:ext cx="4096385" cy="2660650"/>
          </a:xfrm>
          <a:prstGeom prst="rect">
            <a:avLst/>
          </a:prstGeom>
          <a:noFill/>
          <a:ln w="9525">
            <a:noFill/>
          </a:ln>
        </p:spPr>
      </p:pic>
      <p:sp>
        <p:nvSpPr>
          <p:cNvPr id="4" name="Text Box 3"/>
          <p:cNvSpPr txBox="1"/>
          <p:nvPr/>
        </p:nvSpPr>
        <p:spPr>
          <a:xfrm>
            <a:off x="807720" y="2677795"/>
            <a:ext cx="2473960" cy="1168400"/>
          </a:xfrm>
          <a:prstGeom prst="rect">
            <a:avLst/>
          </a:prstGeom>
          <a:noFill/>
        </p:spPr>
        <p:txBody>
          <a:bodyPr wrap="square" rtlCol="0">
            <a:spAutoFit/>
          </a:bodyPr>
          <a:lstStyle/>
          <a:p>
            <a:r>
              <a:rPr lang="en-IN" altLang="en-US" b="1"/>
              <a:t>Observation:</a:t>
            </a:r>
            <a:endParaRPr lang="en-IN" altLang="en-US" b="1"/>
          </a:p>
          <a:p>
            <a:r>
              <a:rPr lang="en-IN" altLang="en-US"/>
              <a:t>1. O is the most common bllod type</a:t>
            </a:r>
            <a:endParaRPr lang="en-IN" altLang="en-US"/>
          </a:p>
          <a:p>
            <a:r>
              <a:rPr lang="en-IN" altLang="en-US"/>
              <a:t>2. AB is the most rare blood type </a:t>
            </a:r>
            <a:endParaRPr lang="en-I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Example of RawData </a:t>
            </a:r>
            <a:endParaRPr lang="en-IN" altLang="en-US"/>
          </a:p>
        </p:txBody>
      </p:sp>
      <p:sp>
        <p:nvSpPr>
          <p:cNvPr id="3" name="Text Placeholder 2"/>
          <p:cNvSpPr>
            <a:spLocks noGrp="1"/>
          </p:cNvSpPr>
          <p:nvPr>
            <p:ph type="body" idx="1"/>
          </p:nvPr>
        </p:nvSpPr>
        <p:spPr/>
        <p:txBody>
          <a:bodyPr/>
          <a:lstStyle/>
          <a:p>
            <a:pPr marL="0" lvl="0" indent="0" algn="l" rtl="0">
              <a:spcBef>
                <a:spcPts val="1200"/>
              </a:spcBef>
              <a:spcAft>
                <a:spcPts val="0"/>
              </a:spcAft>
              <a:buClr>
                <a:schemeClr val="dk1"/>
              </a:buClr>
              <a:buSzPct val="61000"/>
              <a:buFont typeface="Arial" panose="020B0604020202020204"/>
              <a:buNone/>
            </a:pPr>
            <a:r>
              <a:rPr lang="en-GB" b="1">
                <a:solidFill>
                  <a:schemeClr val="tx1"/>
                </a:solidFill>
                <a:sym typeface="+mn-ea"/>
              </a:rPr>
              <a:t>NUMERICAL DATA </a:t>
            </a:r>
            <a:endParaRPr lang="en-GB" b="1">
              <a:solidFill>
                <a:schemeClr val="tx1"/>
              </a:solidFill>
            </a:endParaRPr>
          </a:p>
          <a:p>
            <a:pPr marL="0" lvl="0" indent="0" algn="l" rtl="0">
              <a:spcBef>
                <a:spcPts val="1200"/>
              </a:spcBef>
              <a:spcAft>
                <a:spcPts val="0"/>
              </a:spcAft>
              <a:buClr>
                <a:schemeClr val="dk1"/>
              </a:buClr>
              <a:buSzPct val="61000"/>
              <a:buFont typeface="Arial" panose="020B0604020202020204"/>
              <a:buNone/>
            </a:pPr>
            <a:r>
              <a:rPr lang="en-GB">
                <a:solidFill>
                  <a:schemeClr val="tx1"/>
                </a:solidFill>
                <a:sym typeface="+mn-ea"/>
              </a:rPr>
              <a:t>The following data </a:t>
            </a:r>
            <a:r>
              <a:rPr lang="en-IN" altLang="en-GB">
                <a:solidFill>
                  <a:schemeClr val="tx1"/>
                </a:solidFill>
                <a:sym typeface="+mn-ea"/>
              </a:rPr>
              <a:t>gives maximum temperatures</a:t>
            </a:r>
            <a:r>
              <a:rPr lang="en-GB">
                <a:solidFill>
                  <a:schemeClr val="tx1"/>
                </a:solidFill>
                <a:sym typeface="+mn-ea"/>
              </a:rPr>
              <a:t> of the 50 states.   </a:t>
            </a:r>
            <a:endParaRPr lang="en-GB">
              <a:solidFill>
                <a:schemeClr val="tx1"/>
              </a:solidFill>
            </a:endParaRPr>
          </a:p>
          <a:p>
            <a:pPr marL="0" lvl="0" indent="0" algn="l" rtl="0">
              <a:spcBef>
                <a:spcPts val="1200"/>
              </a:spcBef>
              <a:spcAft>
                <a:spcPts val="0"/>
              </a:spcAft>
              <a:buClr>
                <a:schemeClr val="dk1"/>
              </a:buClr>
              <a:buSzPct val="61000"/>
              <a:buFont typeface="Arial" panose="020B0604020202020204"/>
              <a:buNone/>
            </a:pPr>
            <a:r>
              <a:rPr lang="en-GB">
                <a:solidFill>
                  <a:schemeClr val="tx1"/>
                </a:solidFill>
                <a:sym typeface="+mn-ea"/>
              </a:rPr>
              <a:t>112  113   120   119   111   104 100   127   120   134   118   105   110   109   112    110   118   117   116   118   118   122   106   110 116   108  122   114   114   105   109</a:t>
            </a:r>
            <a:r>
              <a:rPr lang="en-IN" altLang="en-GB">
                <a:solidFill>
                  <a:schemeClr val="tx1"/>
                </a:solidFill>
                <a:sym typeface="+mn-ea"/>
              </a:rPr>
              <a:t> </a:t>
            </a:r>
            <a:r>
              <a:rPr lang="en-GB">
                <a:solidFill>
                  <a:schemeClr val="tx1"/>
                </a:solidFill>
                <a:sym typeface="+mn-ea"/>
              </a:rPr>
              <a:t>107   112   114   115   118   117    110   121      111</a:t>
            </a:r>
            <a:r>
              <a:rPr lang="en-IN" altLang="en-GB">
                <a:solidFill>
                  <a:schemeClr val="tx1"/>
                </a:solidFill>
                <a:sym typeface="+mn-ea"/>
              </a:rPr>
              <a:t> </a:t>
            </a:r>
            <a:r>
              <a:rPr lang="en-GB">
                <a:solidFill>
                  <a:schemeClr val="tx1"/>
                </a:solidFill>
                <a:sym typeface="+mn-ea"/>
              </a:rPr>
              <a:t>120   113   120   117   105   110   118   112   114   114</a:t>
            </a:r>
            <a:endParaRPr lang="en-GB">
              <a:solidFill>
                <a:schemeClr val="tx1"/>
              </a:solidFill>
            </a:endParaRPr>
          </a:p>
          <a:p>
            <a:pPr marL="0" lvl="0" indent="0" algn="l" rtl="0">
              <a:spcBef>
                <a:spcPts val="1200"/>
              </a:spcBef>
              <a:spcAft>
                <a:spcPts val="0"/>
              </a:spcAft>
              <a:buClr>
                <a:schemeClr val="dk1"/>
              </a:buClr>
              <a:buSzPct val="61000"/>
              <a:buFont typeface="Arial" panose="020B0604020202020204"/>
              <a:buNone/>
            </a:pPr>
            <a:endParaRPr>
              <a:solidFill>
                <a:schemeClr val="tx1"/>
              </a:solidFill>
            </a:endParaRPr>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IN" dirty="0"/>
              <a:t>Visualizing</a:t>
            </a:r>
            <a:r>
              <a:rPr lang="en-IN" altLang="en-US" dirty="0"/>
              <a:t> Numerical Data </a:t>
            </a:r>
            <a:r>
              <a:rPr lang="en-US" dirty="0"/>
              <a:t> </a:t>
            </a:r>
            <a:endParaRPr lang="en-US" dirty="0"/>
          </a:p>
        </p:txBody>
      </p:sp>
      <p:sp>
        <p:nvSpPr>
          <p:cNvPr id="3" name="Content Placeholder 2"/>
          <p:cNvSpPr>
            <a:spLocks noGrp="1"/>
          </p:cNvSpPr>
          <p:nvPr>
            <p:ph idx="1"/>
          </p:nvPr>
        </p:nvSpPr>
        <p:spPr>
          <a:xfrm>
            <a:off x="1485900" y="857250"/>
            <a:ext cx="6172200" cy="3737372"/>
          </a:xfrm>
        </p:spPr>
        <p:txBody>
          <a:bodyPr>
            <a:normAutofit/>
          </a:bodyPr>
          <a:lstStyle/>
          <a:p>
            <a:r>
              <a:rPr lang="en-US" sz="2100" dirty="0"/>
              <a:t>Use  frequency tables and Histograms </a:t>
            </a:r>
            <a:endParaRPr lang="en-US" sz="2100" dirty="0"/>
          </a:p>
          <a:p>
            <a:r>
              <a:rPr lang="en-US" sz="2100" dirty="0"/>
              <a:t>Shows the frequency or relative frequency of each class interval  </a:t>
            </a:r>
            <a:endParaRPr lang="en-US" sz="2100" dirty="0"/>
          </a:p>
        </p:txBody>
      </p:sp>
      <p:pic>
        <p:nvPicPr>
          <p:cNvPr id="100" name="Picture 99"/>
          <p:cNvPicPr/>
          <p:nvPr/>
        </p:nvPicPr>
        <p:blipFill>
          <a:blip r:embed="rId1"/>
          <a:stretch>
            <a:fillRect/>
          </a:stretch>
        </p:blipFill>
        <p:spPr>
          <a:xfrm>
            <a:off x="619760" y="2201545"/>
            <a:ext cx="5150485" cy="2800350"/>
          </a:xfrm>
          <a:prstGeom prst="rect">
            <a:avLst/>
          </a:prstGeom>
          <a:noFill/>
          <a:ln w="9525">
            <a:noFill/>
          </a:ln>
        </p:spPr>
      </p:pic>
      <p:sp>
        <p:nvSpPr>
          <p:cNvPr id="4" name="Text Box 3"/>
          <p:cNvSpPr txBox="1"/>
          <p:nvPr/>
        </p:nvSpPr>
        <p:spPr>
          <a:xfrm>
            <a:off x="6669405" y="2338705"/>
            <a:ext cx="2061210" cy="1599565"/>
          </a:xfrm>
          <a:prstGeom prst="rect">
            <a:avLst/>
          </a:prstGeom>
          <a:noFill/>
        </p:spPr>
        <p:txBody>
          <a:bodyPr wrap="square" rtlCol="0">
            <a:spAutoFit/>
          </a:bodyPr>
          <a:lstStyle/>
          <a:p>
            <a:r>
              <a:rPr lang="en-IN" altLang="en-US" b="1"/>
              <a:t>Observation</a:t>
            </a:r>
            <a:r>
              <a:rPr lang="en-IN" altLang="en-US"/>
              <a:t>:</a:t>
            </a:r>
            <a:endParaRPr lang="en-IN" altLang="en-US"/>
          </a:p>
          <a:p>
            <a:r>
              <a:rPr lang="en-IN" altLang="en-US"/>
              <a:t>1. Average Max temperatue is around 115 F</a:t>
            </a:r>
            <a:endParaRPr lang="en-IN" altLang="en-US"/>
          </a:p>
          <a:p>
            <a:r>
              <a:rPr lang="en-IN" altLang="en-US"/>
              <a:t>2. Most of the cities have temperatures between 105 and 120 </a:t>
            </a:r>
            <a:endParaRPr lang="en-I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GB">
                <a:sym typeface="+mn-ea"/>
              </a:rPr>
              <a:t>c) </a:t>
            </a:r>
            <a:r>
              <a:rPr lang="en-GB">
                <a:sym typeface="+mn-ea"/>
              </a:rPr>
              <a:t>Summarizing Data</a:t>
            </a:r>
            <a:endParaRPr lang="en-US"/>
          </a:p>
        </p:txBody>
      </p:sp>
      <p:sp>
        <p:nvSpPr>
          <p:cNvPr id="3" name="Content Placeholder 2"/>
          <p:cNvSpPr>
            <a:spLocks noGrp="1"/>
          </p:cNvSpPr>
          <p:nvPr>
            <p:ph idx="1"/>
          </p:nvPr>
        </p:nvSpPr>
        <p:spPr/>
        <p:txBody>
          <a:bodyPr/>
          <a:lstStyle/>
          <a:p>
            <a:r>
              <a:rPr lang="en-IN" altLang="en-US">
                <a:solidFill>
                  <a:schemeClr val="tx1"/>
                </a:solidFill>
              </a:rPr>
              <a:t>We summarize data by finding basically there focal points of information:</a:t>
            </a:r>
            <a:endParaRPr lang="en-IN" altLang="en-US">
              <a:solidFill>
                <a:schemeClr val="tx1"/>
              </a:solidFill>
            </a:endParaRPr>
          </a:p>
          <a:p>
            <a:r>
              <a:rPr lang="en-IN" altLang="en-US">
                <a:solidFill>
                  <a:schemeClr val="tx1"/>
                </a:solidFill>
              </a:rPr>
              <a:t>1. Center</a:t>
            </a:r>
            <a:endParaRPr lang="en-IN" altLang="en-US">
              <a:solidFill>
                <a:schemeClr val="tx1"/>
              </a:solidFill>
            </a:endParaRPr>
          </a:p>
          <a:p>
            <a:r>
              <a:rPr lang="en-IN" altLang="en-US">
                <a:solidFill>
                  <a:schemeClr val="tx1"/>
                </a:solidFill>
              </a:rPr>
              <a:t>2. Spread</a:t>
            </a:r>
            <a:endParaRPr lang="en-IN" altLang="en-US">
              <a:solidFill>
                <a:schemeClr val="tx1"/>
              </a:solidFill>
            </a:endParaRPr>
          </a:p>
          <a:p>
            <a:r>
              <a:rPr lang="en-IN" altLang="en-US">
                <a:solidFill>
                  <a:schemeClr val="tx1"/>
                </a:solidFill>
              </a:rPr>
              <a:t>3. Position</a:t>
            </a:r>
            <a:endParaRPr lang="en-IN" altLang="en-US">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altLang="en-GB"/>
              <a:t>c) </a:t>
            </a:r>
            <a:r>
              <a:rPr lang="en-GB"/>
              <a:t>Summarizing Data–Measures of Center</a:t>
            </a:r>
            <a:endParaRPr lang="en-GB"/>
          </a:p>
        </p:txBody>
      </p:sp>
      <p:sp>
        <p:nvSpPr>
          <p:cNvPr id="124" name="Google Shape;124;p24"/>
          <p:cNvSpPr txBox="1">
            <a:spLocks noGrp="1"/>
          </p:cNvSpPr>
          <p:nvPr>
            <p:ph type="body" idx="1"/>
          </p:nvPr>
        </p:nvSpPr>
        <p:spPr>
          <a:xfrm>
            <a:off x="311700" y="1213450"/>
            <a:ext cx="8520600" cy="34164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pPr>
            <a:r>
              <a:rPr lang="en-IN" altLang="en-GB"/>
              <a:t>A</a:t>
            </a:r>
            <a:r>
              <a:rPr lang="en-GB"/>
              <a:t>verage means the center of th</a:t>
            </a:r>
            <a:r>
              <a:rPr lang="en-IN" altLang="en-GB"/>
              <a:t>e </a:t>
            </a:r>
            <a:r>
              <a:rPr lang="en-GB"/>
              <a:t>distribution or the most typical case</a:t>
            </a:r>
            <a:endParaRPr lang="en-GB"/>
          </a:p>
          <a:p>
            <a:pPr marL="285750" lvl="0" indent="-285750" algn="l" rtl="0">
              <a:spcBef>
                <a:spcPts val="0"/>
              </a:spcBef>
              <a:spcAft>
                <a:spcPts val="0"/>
              </a:spcAft>
            </a:pPr>
            <a:r>
              <a:rPr lang="en-GB"/>
              <a:t>Measures of average are also called measures of</a:t>
            </a:r>
            <a:r>
              <a:rPr lang="en-IN" altLang="en-GB"/>
              <a:t> </a:t>
            </a:r>
            <a:r>
              <a:rPr lang="en-GB"/>
              <a:t>central tendency </a:t>
            </a:r>
            <a:endParaRPr lang="en-GB"/>
          </a:p>
          <a:p>
            <a:pPr marL="285750" lvl="0" indent="-285750" algn="l" rtl="0">
              <a:spcBef>
                <a:spcPts val="0"/>
              </a:spcBef>
              <a:spcAft>
                <a:spcPts val="0"/>
              </a:spcAft>
            </a:pPr>
            <a:r>
              <a:rPr lang="en-IN" altLang="en-GB"/>
              <a:t>Most common measures of central tendency are:</a:t>
            </a:r>
            <a:endParaRPr lang="en-GB"/>
          </a:p>
          <a:p>
            <a:pPr marL="457200" lvl="0" indent="-342900" algn="l" rtl="0">
              <a:spcBef>
                <a:spcPts val="1200"/>
              </a:spcBef>
              <a:spcAft>
                <a:spcPts val="0"/>
              </a:spcAft>
              <a:buSzPts val="1800"/>
              <a:buChar char="-"/>
            </a:pPr>
            <a:r>
              <a:rPr lang="en-GB"/>
              <a:t>Mean</a:t>
            </a:r>
            <a:endParaRPr lang="en-GB"/>
          </a:p>
          <a:p>
            <a:pPr marL="457200" lvl="0" indent="-342900" algn="l" rtl="0">
              <a:spcBef>
                <a:spcPts val="0"/>
              </a:spcBef>
              <a:spcAft>
                <a:spcPts val="0"/>
              </a:spcAft>
              <a:buSzPts val="1800"/>
              <a:buChar char="-"/>
            </a:pPr>
            <a:r>
              <a:rPr lang="en-GB"/>
              <a:t>Median</a:t>
            </a:r>
            <a:endParaRPr lang="en-GB"/>
          </a:p>
          <a:p>
            <a:pPr marL="457200" lvl="0" indent="-342900" algn="l" rtl="0">
              <a:spcBef>
                <a:spcPts val="0"/>
              </a:spcBef>
              <a:spcAft>
                <a:spcPts val="0"/>
              </a:spcAft>
              <a:buSzPts val="1800"/>
              <a:buChar char="-"/>
            </a:pPr>
            <a:r>
              <a:rPr lang="en-GB"/>
              <a:t>Mode</a:t>
            </a:r>
            <a:endParaRPr lang="en-GB"/>
          </a:p>
          <a:p>
            <a:pPr marL="0" lvl="0" indent="0" algn="l" rtl="0">
              <a:spcBef>
                <a:spcPts val="1200"/>
              </a:spcBef>
              <a:spcAft>
                <a:spcPts val="0"/>
              </a:spcAft>
              <a:buNone/>
            </a:pPr>
            <a:endParaRPr lang="en-GB"/>
          </a:p>
          <a:p>
            <a:pPr marL="0" lvl="0" indent="0" algn="l" rtl="0">
              <a:spcBef>
                <a:spcPts val="1200"/>
              </a:spcBef>
              <a:spcAft>
                <a:spcPts val="0"/>
              </a:spcAft>
              <a:buNone/>
            </a:pPr>
            <a:r>
              <a:rPr lang="en-IN" altLang="en-GB" b="1"/>
              <a:t>                                </a:t>
            </a:r>
            <a:endParaRPr b="1"/>
          </a:p>
        </p:txBody>
      </p:sp>
      <p:sp>
        <p:nvSpPr>
          <p:cNvPr id="2" name="Rectangles 1"/>
          <p:cNvSpPr/>
          <p:nvPr/>
        </p:nvSpPr>
        <p:spPr>
          <a:xfrm>
            <a:off x="2327275" y="3621405"/>
            <a:ext cx="4794250" cy="452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l" rtl="0">
              <a:spcBef>
                <a:spcPts val="1200"/>
              </a:spcBef>
              <a:spcAft>
                <a:spcPts val="0"/>
              </a:spcAft>
              <a:buNone/>
            </a:pPr>
            <a:r>
              <a:rPr lang="en-GB" sz="2000" b="1">
                <a:sym typeface="+mn-ea"/>
              </a:rPr>
              <a:t>Do you want to get average </a:t>
            </a:r>
            <a:r>
              <a:rPr lang="en-IN" altLang="en-GB" sz="2000" b="1">
                <a:sym typeface="+mn-ea"/>
              </a:rPr>
              <a:t>income</a:t>
            </a:r>
            <a:r>
              <a:rPr lang="en-GB" sz="2000" b="1">
                <a:sym typeface="+mn-ea"/>
              </a:rPr>
              <a:t>?</a:t>
            </a:r>
            <a:endParaRPr lang="en-GB" sz="2000" b="1">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build="p"/>
      <p:bldP spid="124" grpId="1" build="p"/>
      <p:bldP spid="2" grpId="0" animBg="1"/>
      <p:bldP spid="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a:t>
            </a:r>
            <a:r>
              <a:rPr lang="en-IN" altLang="en-US" dirty="0"/>
              <a:t>Statistics</a:t>
            </a:r>
            <a:r>
              <a:rPr lang="en-US" dirty="0"/>
              <a:t> </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Calculating Mean ,Median and Mode </a:t>
            </a:r>
            <a:endParaRPr lang="en-IN" altLang="en-US"/>
          </a:p>
        </p:txBody>
      </p:sp>
      <p:sp>
        <p:nvSpPr>
          <p:cNvPr id="3" name="Text Placeholder 2"/>
          <p:cNvSpPr>
            <a:spLocks noGrp="1"/>
          </p:cNvSpPr>
          <p:nvPr>
            <p:ph type="body" idx="1"/>
          </p:nvPr>
        </p:nvSpPr>
        <p:spPr>
          <a:xfrm>
            <a:off x="311785" y="1152525"/>
            <a:ext cx="8520430" cy="3779520"/>
          </a:xfrm>
        </p:spPr>
        <p:txBody>
          <a:bodyPr>
            <a:normAutofit fontScale="90000" lnSpcReduction="10000"/>
          </a:bodyPr>
          <a:lstStyle/>
          <a:p>
            <a:pPr marL="0" indent="0">
              <a:buFont typeface="Wingdings" panose="05000000000000000000" pitchFamily="2" charset="2"/>
              <a:buNone/>
              <a:defRPr/>
            </a:pPr>
            <a:r>
              <a:rPr lang="en-US" sz="1800" dirty="0">
                <a:sym typeface="+mn-ea"/>
              </a:rPr>
              <a:t>Find the</a:t>
            </a:r>
            <a:r>
              <a:rPr lang="en-IN" altLang="en-US" sz="1800" dirty="0">
                <a:sym typeface="+mn-ea"/>
              </a:rPr>
              <a:t> mean, median and </a:t>
            </a:r>
            <a:r>
              <a:rPr lang="en-US" sz="1800" dirty="0">
                <a:sym typeface="+mn-ea"/>
              </a:rPr>
              <a:t> mode of the signing bonuses of eight </a:t>
            </a:r>
            <a:r>
              <a:rPr lang="en-IN" altLang="en-US" sz="1800" dirty="0">
                <a:sym typeface="+mn-ea"/>
              </a:rPr>
              <a:t>IPL</a:t>
            </a:r>
            <a:r>
              <a:rPr lang="en-US" sz="1800" dirty="0">
                <a:sym typeface="+mn-ea"/>
              </a:rPr>
              <a:t> players for a specific year.  The bonuses in</a:t>
            </a:r>
            <a:r>
              <a:rPr lang="en-IN" altLang="en-US" sz="1800" dirty="0">
                <a:sym typeface="+mn-ea"/>
              </a:rPr>
              <a:t> millions of rupees</a:t>
            </a:r>
            <a:r>
              <a:rPr lang="en-US" sz="1800" dirty="0">
                <a:sym typeface="+mn-ea"/>
              </a:rPr>
              <a:t> are</a:t>
            </a:r>
            <a:endParaRPr lang="en-US" sz="1800" dirty="0"/>
          </a:p>
          <a:p>
            <a:pPr marL="400050" lvl="1" indent="0">
              <a:buFont typeface="Wingdings" panose="05000000000000000000" pitchFamily="2" charset="2"/>
              <a:buNone/>
              <a:defRPr/>
            </a:pPr>
            <a:r>
              <a:rPr lang="en-US" sz="1800" dirty="0">
                <a:ea typeface="+mn-ea"/>
                <a:cs typeface="+mn-cs"/>
                <a:sym typeface="+mn-ea"/>
              </a:rPr>
              <a:t>18.0, 14.0, 34.5, 10, 11.3, 10, 12.4, 10</a:t>
            </a:r>
            <a:endParaRPr lang="en-US" sz="1800" dirty="0">
              <a:ea typeface="+mn-ea"/>
              <a:cs typeface="+mn-cs"/>
            </a:endParaRPr>
          </a:p>
          <a:p>
            <a:r>
              <a:rPr lang="en-IN" altLang="en-US"/>
              <a:t>Mean = sum of observations /number of observations = </a:t>
            </a:r>
            <a:endParaRPr lang="en-IN" altLang="en-US"/>
          </a:p>
          <a:p>
            <a:pPr marL="0" lvl="1"/>
            <a:r>
              <a:rPr lang="en-IN" altLang="en-US"/>
              <a:t>          = (</a:t>
            </a:r>
            <a:r>
              <a:rPr lang="en-US" sz="1800" dirty="0">
                <a:ea typeface="+mn-ea"/>
                <a:cs typeface="+mn-cs"/>
                <a:sym typeface="+mn-ea"/>
              </a:rPr>
              <a:t>18.0</a:t>
            </a:r>
            <a:r>
              <a:rPr lang="en-IN" altLang="en-US" sz="1800" dirty="0">
                <a:ea typeface="+mn-ea"/>
                <a:cs typeface="+mn-cs"/>
                <a:sym typeface="+mn-ea"/>
              </a:rPr>
              <a:t> + </a:t>
            </a:r>
            <a:r>
              <a:rPr lang="en-US" sz="1800" dirty="0">
                <a:ea typeface="+mn-ea"/>
                <a:cs typeface="+mn-cs"/>
                <a:sym typeface="+mn-ea"/>
              </a:rPr>
              <a:t>14.0</a:t>
            </a:r>
            <a:r>
              <a:rPr lang="en-IN" altLang="en-US" sz="1800" dirty="0">
                <a:ea typeface="+mn-ea"/>
                <a:cs typeface="+mn-cs"/>
                <a:sym typeface="+mn-ea"/>
              </a:rPr>
              <a:t> + </a:t>
            </a:r>
            <a:r>
              <a:rPr lang="en-US" sz="1800" dirty="0">
                <a:ea typeface="+mn-ea"/>
                <a:cs typeface="+mn-cs"/>
                <a:sym typeface="+mn-ea"/>
              </a:rPr>
              <a:t>34.5</a:t>
            </a:r>
            <a:r>
              <a:rPr lang="en-IN" altLang="en-US" sz="1800" dirty="0">
                <a:ea typeface="+mn-ea"/>
                <a:cs typeface="+mn-cs"/>
                <a:sym typeface="+mn-ea"/>
              </a:rPr>
              <a:t> + </a:t>
            </a:r>
            <a:r>
              <a:rPr lang="en-US" sz="1800" dirty="0">
                <a:ea typeface="+mn-ea"/>
                <a:cs typeface="+mn-cs"/>
                <a:sym typeface="+mn-ea"/>
              </a:rPr>
              <a:t>10</a:t>
            </a:r>
            <a:r>
              <a:rPr lang="en-IN" altLang="en-US" sz="1800" dirty="0">
                <a:ea typeface="+mn-ea"/>
                <a:cs typeface="+mn-cs"/>
                <a:sym typeface="+mn-ea"/>
              </a:rPr>
              <a:t> +</a:t>
            </a:r>
            <a:r>
              <a:rPr lang="en-US" sz="1800" dirty="0">
                <a:ea typeface="+mn-ea"/>
                <a:cs typeface="+mn-cs"/>
                <a:sym typeface="+mn-ea"/>
              </a:rPr>
              <a:t> 11.3</a:t>
            </a:r>
            <a:r>
              <a:rPr lang="en-IN" altLang="en-US" sz="1800" dirty="0">
                <a:ea typeface="+mn-ea"/>
                <a:cs typeface="+mn-cs"/>
                <a:sym typeface="+mn-ea"/>
              </a:rPr>
              <a:t> +</a:t>
            </a:r>
            <a:r>
              <a:rPr lang="en-US" sz="1800" dirty="0">
                <a:ea typeface="+mn-ea"/>
                <a:cs typeface="+mn-cs"/>
                <a:sym typeface="+mn-ea"/>
              </a:rPr>
              <a:t>10</a:t>
            </a:r>
            <a:r>
              <a:rPr lang="en-IN" altLang="en-US" sz="1800" dirty="0">
                <a:ea typeface="+mn-ea"/>
                <a:cs typeface="+mn-cs"/>
                <a:sym typeface="+mn-ea"/>
              </a:rPr>
              <a:t> +</a:t>
            </a:r>
            <a:r>
              <a:rPr lang="en-US" sz="1800" dirty="0">
                <a:ea typeface="+mn-ea"/>
                <a:cs typeface="+mn-cs"/>
                <a:sym typeface="+mn-ea"/>
              </a:rPr>
              <a:t>12.</a:t>
            </a:r>
            <a:r>
              <a:rPr lang="en-IN" altLang="en-US" sz="1800" dirty="0">
                <a:ea typeface="+mn-ea"/>
                <a:cs typeface="+mn-cs"/>
                <a:sym typeface="+mn-ea"/>
              </a:rPr>
              <a:t>4 +</a:t>
            </a:r>
            <a:r>
              <a:rPr lang="en-US" sz="1800" dirty="0">
                <a:ea typeface="+mn-ea"/>
                <a:cs typeface="+mn-cs"/>
                <a:sym typeface="+mn-ea"/>
              </a:rPr>
              <a:t>10</a:t>
            </a:r>
            <a:r>
              <a:rPr lang="en-IN" altLang="en-US" sz="1800" dirty="0">
                <a:ea typeface="+mn-ea"/>
                <a:cs typeface="+mn-cs"/>
                <a:sym typeface="+mn-ea"/>
              </a:rPr>
              <a:t>) / 8</a:t>
            </a:r>
            <a:endParaRPr lang="en-IN" altLang="en-US" sz="1800" dirty="0">
              <a:ea typeface="+mn-ea"/>
              <a:cs typeface="+mn-cs"/>
              <a:sym typeface="+mn-ea"/>
            </a:endParaRPr>
          </a:p>
          <a:p>
            <a:pPr marL="0" lvl="1"/>
            <a:r>
              <a:rPr lang="en-IN" altLang="en-US" sz="1800" dirty="0">
                <a:ea typeface="+mn-ea"/>
                <a:cs typeface="+mn-cs"/>
                <a:sym typeface="+mn-ea"/>
              </a:rPr>
              <a:t>        = 120.2 /8 = 15.025 = 15.03 million rupees </a:t>
            </a:r>
            <a:r>
              <a:rPr lang="en-IN" altLang="en-US" sz="1300" dirty="0">
                <a:ea typeface="+mn-ea"/>
                <a:cs typeface="+mn-cs"/>
                <a:sym typeface="+mn-ea"/>
              </a:rPr>
              <a:t>(rounded to one decimal place more than raw data)</a:t>
            </a:r>
            <a:endParaRPr lang="en-US" sz="1300" dirty="0">
              <a:ea typeface="+mn-ea"/>
              <a:cs typeface="+mn-cs"/>
            </a:endParaRPr>
          </a:p>
          <a:p>
            <a:r>
              <a:rPr lang="en-IN" altLang="en-US"/>
              <a:t>Median is the centermost observation after sorting the data </a:t>
            </a:r>
            <a:endParaRPr lang="en-IN" altLang="en-US"/>
          </a:p>
          <a:p>
            <a:pPr marL="400050" lvl="1" indent="0">
              <a:buFont typeface="Wingdings" panose="05000000000000000000" pitchFamily="2" charset="2"/>
              <a:buNone/>
              <a:defRPr/>
            </a:pPr>
            <a:r>
              <a:rPr lang="en-IN" altLang="en-US"/>
              <a:t>Sorted Data : </a:t>
            </a:r>
            <a:r>
              <a:rPr lang="en-US" sz="1800" dirty="0">
                <a:sym typeface="+mn-ea"/>
              </a:rPr>
              <a:t>10, 10, 10, 11.3, 12.4, 14.0, 18.0, 34.5</a:t>
            </a:r>
            <a:endParaRPr lang="en-US" sz="1800" dirty="0">
              <a:sym typeface="+mn-ea"/>
            </a:endParaRPr>
          </a:p>
          <a:p>
            <a:pPr marL="400050" lvl="1" indent="0">
              <a:buFont typeface="Wingdings" panose="05000000000000000000" pitchFamily="2" charset="2"/>
              <a:buNone/>
              <a:defRPr/>
            </a:pPr>
            <a:r>
              <a:rPr lang="en-IN" altLang="en-US" sz="1800" dirty="0">
                <a:sym typeface="+mn-ea"/>
              </a:rPr>
              <a:t>Median = mean of 4th and 5th observation</a:t>
            </a:r>
            <a:endParaRPr lang="en-IN" altLang="en-US" sz="1800" dirty="0">
              <a:sym typeface="+mn-ea"/>
            </a:endParaRPr>
          </a:p>
          <a:p>
            <a:pPr marL="400050" lvl="1" indent="0">
              <a:buFont typeface="Wingdings" panose="05000000000000000000" pitchFamily="2" charset="2"/>
              <a:buNone/>
              <a:defRPr/>
            </a:pPr>
            <a:r>
              <a:rPr lang="en-IN" altLang="en-US" sz="1800" dirty="0">
                <a:sym typeface="+mn-ea"/>
              </a:rPr>
              <a:t>             = (11.3 + 12.4)/2</a:t>
            </a:r>
            <a:endParaRPr lang="en-IN" altLang="en-US" sz="1800" dirty="0">
              <a:sym typeface="+mn-ea"/>
            </a:endParaRPr>
          </a:p>
          <a:p>
            <a:pPr marL="400050" lvl="1" indent="0">
              <a:buFont typeface="Wingdings" panose="05000000000000000000" pitchFamily="2" charset="2"/>
              <a:buNone/>
              <a:defRPr/>
            </a:pPr>
            <a:r>
              <a:rPr lang="en-IN" altLang="en-US" sz="1800" dirty="0">
                <a:sym typeface="+mn-ea"/>
              </a:rPr>
              <a:t>             = 11.85 million rupees</a:t>
            </a:r>
            <a:endParaRPr lang="en-IN" altLang="en-US" sz="1800" dirty="0">
              <a:sym typeface="+mn-ea"/>
            </a:endParaRPr>
          </a:p>
          <a:p>
            <a:pPr marL="285750" indent="-285750">
              <a:defRPr/>
            </a:pPr>
            <a:r>
              <a:rPr lang="en-IN" altLang="en-US" sz="1800" dirty="0"/>
              <a:t>Mode is the most frequently occuring observation</a:t>
            </a:r>
            <a:endParaRPr lang="en-IN" altLang="en-US" sz="1800" dirty="0"/>
          </a:p>
          <a:p>
            <a:pPr marL="0" indent="0">
              <a:buNone/>
              <a:defRPr/>
            </a:pPr>
            <a:r>
              <a:rPr lang="en-IN" altLang="en-US">
                <a:sym typeface="+mn-ea"/>
              </a:rPr>
              <a:t>           </a:t>
            </a:r>
            <a:r>
              <a:rPr lang="en-US">
                <a:sym typeface="+mn-ea"/>
              </a:rPr>
              <a:t>The mode is 10 million </a:t>
            </a:r>
            <a:r>
              <a:rPr lang="en-IN" altLang="en-US">
                <a:sym typeface="+mn-ea"/>
              </a:rPr>
              <a:t>rupees</a:t>
            </a:r>
            <a:endParaRPr lang="en-IN" altLang="en-US" sz="1800" dirty="0"/>
          </a:p>
          <a:p>
            <a:pPr marL="0" indent="0">
              <a:buNone/>
              <a:defRPr/>
            </a:pPr>
            <a:endParaRPr lang="en-US" sz="1800" dirty="0"/>
          </a:p>
          <a:p>
            <a:endParaRPr lang="en-IN" altLang="en-US"/>
          </a:p>
        </p:txBody>
      </p:sp>
      <p:sp>
        <p:nvSpPr>
          <p:cNvPr id="5" name="Rectangles 4"/>
          <p:cNvSpPr/>
          <p:nvPr/>
        </p:nvSpPr>
        <p:spPr>
          <a:xfrm>
            <a:off x="5941695" y="1837055"/>
            <a:ext cx="2781300" cy="63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nvGraphicFramePr>
        <p:xfrm>
          <a:off x="5942013" y="1886585"/>
          <a:ext cx="2743835" cy="530860"/>
        </p:xfrm>
        <a:graphic>
          <a:graphicData uri="http://schemas.openxmlformats.org/presentationml/2006/ole">
            <mc:AlternateContent xmlns:mc="http://schemas.openxmlformats.org/markup-compatibility/2006">
              <mc:Choice xmlns:v="urn:schemas-microsoft-com:vml" Requires="v">
                <p:oleObj spid="_x0000_s4" name="Equation" r:id="rId1" imgW="2234565" imgH="431800" progId="">
                  <p:embed/>
                </p:oleObj>
              </mc:Choice>
              <mc:Fallback>
                <p:oleObj name="Equation" r:id="rId1" imgW="2234565" imgH="431800" progId="">
                  <p:embed/>
                  <p:pic>
                    <p:nvPicPr>
                      <p:cNvPr id="0" name="Object 5"/>
                      <p:cNvPicPr>
                        <a:picLocks noChangeAspect="1" noChangeArrowheads="1"/>
                      </p:cNvPicPr>
                      <p:nvPr/>
                    </p:nvPicPr>
                    <p:blipFill>
                      <a:blip r:embed="rId2"/>
                      <a:srcRect/>
                      <a:stretch>
                        <a:fillRect/>
                      </a:stretch>
                    </p:blipFill>
                    <p:spPr bwMode="auto">
                      <a:xfrm>
                        <a:off x="5942013" y="1886585"/>
                        <a:ext cx="2743835" cy="5308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P spid="5" grpId="0" animBg="1"/>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diet is better? </a:t>
            </a:r>
            <a:endParaRPr lang="en-US" dirty="0"/>
          </a:p>
        </p:txBody>
      </p:sp>
      <p:sp>
        <p:nvSpPr>
          <p:cNvPr id="3" name="Text Placeholder 2"/>
          <p:cNvSpPr>
            <a:spLocks noGrp="1"/>
          </p:cNvSpPr>
          <p:nvPr>
            <p:ph type="body"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dirty="0"/>
          </a:p>
        </p:txBody>
      </p:sp>
      <p:sp>
        <p:nvSpPr>
          <p:cNvPr id="5" name="Oval 4"/>
          <p:cNvSpPr/>
          <p:nvPr/>
        </p:nvSpPr>
        <p:spPr>
          <a:xfrm>
            <a:off x="1543050" y="2057400"/>
            <a:ext cx="2971800" cy="1828800"/>
          </a:xfrm>
          <a:prstGeom prst="ellipse">
            <a:avLst/>
          </a:prstGeom>
          <a:solidFill>
            <a:srgbClr val="35CF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Latest Weight loss diet </a:t>
            </a:r>
            <a:endParaRPr lang="en-US" sz="1500" dirty="0">
              <a:solidFill>
                <a:schemeClr val="tx1"/>
              </a:solidFill>
            </a:endParaRPr>
          </a:p>
          <a:p>
            <a:pPr algn="ctr"/>
            <a:endParaRPr lang="en-US" sz="1500" dirty="0">
              <a:solidFill>
                <a:schemeClr val="tx1"/>
              </a:solidFill>
            </a:endParaRPr>
          </a:p>
          <a:p>
            <a:pPr algn="ctr"/>
            <a:r>
              <a:rPr lang="en-US" sz="1500" dirty="0">
                <a:solidFill>
                  <a:schemeClr val="tx1"/>
                </a:solidFill>
              </a:rPr>
              <a:t>DIET -1</a:t>
            </a:r>
            <a:endParaRPr lang="en-US" sz="1500" dirty="0">
              <a:solidFill>
                <a:schemeClr val="tx1"/>
              </a:solidFill>
            </a:endParaRPr>
          </a:p>
          <a:p>
            <a:pPr algn="ctr"/>
            <a:endParaRPr lang="en-US" sz="1500" dirty="0">
              <a:solidFill>
                <a:schemeClr val="tx1"/>
              </a:solidFill>
            </a:endParaRPr>
          </a:p>
          <a:p>
            <a:pPr algn="ctr"/>
            <a:r>
              <a:rPr lang="en-US" sz="1500" dirty="0">
                <a:solidFill>
                  <a:schemeClr val="tx1"/>
                </a:solidFill>
              </a:rPr>
              <a:t>Mean Weight loss = 34.5 Kg </a:t>
            </a:r>
            <a:endParaRPr lang="en-US" sz="1500" dirty="0">
              <a:solidFill>
                <a:schemeClr val="tx1"/>
              </a:solidFill>
            </a:endParaRPr>
          </a:p>
        </p:txBody>
      </p:sp>
      <p:sp>
        <p:nvSpPr>
          <p:cNvPr id="6" name="Oval 5"/>
          <p:cNvSpPr/>
          <p:nvPr/>
        </p:nvSpPr>
        <p:spPr>
          <a:xfrm>
            <a:off x="4686300" y="2114550"/>
            <a:ext cx="2971800" cy="18288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Latest Weight loss diet </a:t>
            </a:r>
            <a:endParaRPr lang="en-US" sz="1500" dirty="0">
              <a:solidFill>
                <a:schemeClr val="tx1"/>
              </a:solidFill>
            </a:endParaRPr>
          </a:p>
          <a:p>
            <a:pPr algn="ctr"/>
            <a:endParaRPr lang="en-US" sz="1500" dirty="0">
              <a:solidFill>
                <a:schemeClr val="tx1"/>
              </a:solidFill>
            </a:endParaRPr>
          </a:p>
          <a:p>
            <a:pPr algn="ctr"/>
            <a:r>
              <a:rPr lang="en-US" sz="1500" dirty="0">
                <a:solidFill>
                  <a:schemeClr val="tx1"/>
                </a:solidFill>
              </a:rPr>
              <a:t>DIET -2</a:t>
            </a:r>
            <a:endParaRPr lang="en-US" sz="1500" dirty="0">
              <a:solidFill>
                <a:schemeClr val="tx1"/>
              </a:solidFill>
            </a:endParaRPr>
          </a:p>
          <a:p>
            <a:pPr algn="ctr"/>
            <a:endParaRPr lang="en-US" sz="1500" dirty="0">
              <a:solidFill>
                <a:schemeClr val="tx1"/>
              </a:solidFill>
            </a:endParaRPr>
          </a:p>
          <a:p>
            <a:pPr algn="ctr"/>
            <a:r>
              <a:rPr lang="en-US" sz="1500" dirty="0">
                <a:solidFill>
                  <a:schemeClr val="tx1"/>
                </a:solidFill>
              </a:rPr>
              <a:t>Mean Weight loss = 18.5 Kg </a:t>
            </a:r>
            <a:endParaRPr lang="en-US" sz="1500"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171450"/>
            <a:ext cx="6172200" cy="742950"/>
          </a:xfrm>
        </p:spPr>
        <p:txBody>
          <a:bodyPr>
            <a:normAutofit fontScale="90000"/>
          </a:bodyPr>
          <a:lstStyle/>
          <a:p>
            <a:r>
              <a:rPr lang="en-IN" altLang="en-US" dirty="0"/>
              <a:t>Which diet is better : Analyze and Decide</a:t>
            </a:r>
            <a:endParaRPr lang="en-IN" altLang="en-US" dirty="0"/>
          </a:p>
        </p:txBody>
      </p:sp>
      <p:sp>
        <p:nvSpPr>
          <p:cNvPr id="4" name="Content Placeholder 3"/>
          <p:cNvSpPr>
            <a:spLocks noGrp="1"/>
          </p:cNvSpPr>
          <p:nvPr>
            <p:ph sz="half" idx="2"/>
          </p:nvPr>
        </p:nvSpPr>
        <p:spPr>
          <a:xfrm>
            <a:off x="693420" y="1028700"/>
            <a:ext cx="6964680" cy="3371850"/>
          </a:xfrm>
        </p:spPr>
        <p:txBody>
          <a:bodyPr/>
          <a:lstStyle/>
          <a:p>
            <a:r>
              <a:rPr lang="en-US" dirty="0"/>
              <a:t>The change in weight (lbs) of two dieting groups is shown :</a:t>
            </a:r>
            <a:endParaRPr lang="en-US" dirty="0"/>
          </a:p>
          <a:p>
            <a:r>
              <a:rPr lang="en-US" b="1" dirty="0"/>
              <a:t>Diet 1</a:t>
            </a:r>
            <a:r>
              <a:rPr lang="en-US" dirty="0"/>
              <a:t>:  +4, +3, 0,-3, -4, -5, -11, -14, -15, -300</a:t>
            </a:r>
            <a:endParaRPr lang="en-US" dirty="0"/>
          </a:p>
          <a:p>
            <a:r>
              <a:rPr lang="en-US" b="1" dirty="0"/>
              <a:t>Diet2</a:t>
            </a:r>
            <a:r>
              <a:rPr lang="en-US" dirty="0"/>
              <a:t>: -8, -10, -12, -16, -18,-20,-21,-24,-26, -30</a:t>
            </a:r>
            <a:endParaRPr lang="en-US" dirty="0"/>
          </a:p>
          <a:p>
            <a:r>
              <a:rPr lang="en-US" dirty="0"/>
              <a:t>Calculate the average weight loss in each group and decide which is better.</a:t>
            </a:r>
            <a:endParaRPr lang="en-US" dirty="0"/>
          </a:p>
          <a:p>
            <a:r>
              <a:rPr lang="en-US" dirty="0"/>
              <a:t>Answer: Diet 1: mean=-34.5, median =-4.5</a:t>
            </a:r>
            <a:endParaRPr lang="en-US" dirty="0"/>
          </a:p>
          <a:p>
            <a:r>
              <a:rPr lang="en-US" dirty="0"/>
              <a:t>                Diet 2: mean = - 18.5, median =-19</a:t>
            </a:r>
            <a:endParaRPr lang="en-US" dirty="0"/>
          </a:p>
        </p:txBody>
      </p:sp>
      <p:sp>
        <p:nvSpPr>
          <p:cNvPr id="5" name="Oval 4"/>
          <p:cNvSpPr/>
          <p:nvPr/>
        </p:nvSpPr>
        <p:spPr>
          <a:xfrm>
            <a:off x="5359400" y="1449070"/>
            <a:ext cx="628650" cy="4000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p:cNvSpPr txBox="1"/>
          <p:nvPr/>
        </p:nvSpPr>
        <p:spPr>
          <a:xfrm>
            <a:off x="1771650" y="4400550"/>
            <a:ext cx="6393180" cy="645160"/>
          </a:xfrm>
          <a:prstGeom prst="rect">
            <a:avLst/>
          </a:prstGeom>
          <a:noFill/>
        </p:spPr>
        <p:txBody>
          <a:bodyPr wrap="none" rtlCol="0">
            <a:spAutoFit/>
          </a:bodyPr>
          <a:lstStyle/>
          <a:p>
            <a:r>
              <a:rPr lang="en-US" sz="1800" b="1" i="1" dirty="0">
                <a:solidFill>
                  <a:srgbClr val="FF0000"/>
                </a:solidFill>
              </a:rPr>
              <a:t>Diet 2 is better  since there are no outliers and mean and </a:t>
            </a:r>
            <a:endParaRPr lang="en-US" sz="1800" b="1" i="1" dirty="0">
              <a:solidFill>
                <a:srgbClr val="FF0000"/>
              </a:solidFill>
            </a:endParaRPr>
          </a:p>
          <a:p>
            <a:r>
              <a:rPr lang="en-US" sz="1800" b="1" i="1" dirty="0">
                <a:solidFill>
                  <a:srgbClr val="FF0000"/>
                </a:solidFill>
              </a:rPr>
              <a:t>median agree with each other  </a:t>
            </a:r>
            <a:endParaRPr lang="en-US" sz="1800"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ldLvl="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485900" y="342900"/>
            <a:ext cx="6172200" cy="685800"/>
          </a:xfrm>
        </p:spPr>
        <p:txBody>
          <a:bodyPr/>
          <a:lstStyle/>
          <a:p>
            <a:pPr eaLnBrk="1" hangingPunct="1"/>
            <a:r>
              <a:rPr lang="en-US" sz="3000" dirty="0"/>
              <a:t>Distributions</a:t>
            </a:r>
            <a:endParaRPr lang="en-US" sz="3000" dirty="0"/>
          </a:p>
        </p:txBody>
      </p:sp>
      <p:pic>
        <p:nvPicPr>
          <p:cNvPr id="61445" name="Picture 2"/>
          <p:cNvPicPr>
            <a:picLocks noChangeAspect="1" noChangeArrowheads="1"/>
          </p:cNvPicPr>
          <p:nvPr/>
        </p:nvPicPr>
        <p:blipFill>
          <a:blip r:embed="rId1" cstate="print"/>
          <a:srcRect/>
          <a:stretch>
            <a:fillRect/>
          </a:stretch>
        </p:blipFill>
        <p:spPr bwMode="auto">
          <a:xfrm>
            <a:off x="3314700" y="1028700"/>
            <a:ext cx="3143250" cy="1668066"/>
          </a:xfrm>
          <a:prstGeom prst="rect">
            <a:avLst/>
          </a:prstGeom>
          <a:noFill/>
          <a:ln w="9525">
            <a:noFill/>
            <a:miter lim="800000"/>
            <a:headEnd/>
            <a:tailEnd/>
          </a:ln>
        </p:spPr>
      </p:pic>
      <p:pic>
        <p:nvPicPr>
          <p:cNvPr id="61446" name="Picture 3"/>
          <p:cNvPicPr>
            <a:picLocks noChangeAspect="1" noChangeArrowheads="1"/>
          </p:cNvPicPr>
          <p:nvPr/>
        </p:nvPicPr>
        <p:blipFill>
          <a:blip r:embed="rId2" cstate="print"/>
          <a:srcRect/>
          <a:stretch>
            <a:fillRect/>
          </a:stretch>
        </p:blipFill>
        <p:spPr bwMode="auto">
          <a:xfrm>
            <a:off x="1485900" y="2857500"/>
            <a:ext cx="3039666" cy="1714500"/>
          </a:xfrm>
          <a:prstGeom prst="rect">
            <a:avLst/>
          </a:prstGeom>
          <a:noFill/>
          <a:ln w="9525">
            <a:noFill/>
            <a:miter lim="800000"/>
            <a:headEnd/>
            <a:tailEnd/>
          </a:ln>
        </p:spPr>
      </p:pic>
      <p:pic>
        <p:nvPicPr>
          <p:cNvPr id="61447" name="Picture 4"/>
          <p:cNvPicPr>
            <a:picLocks noChangeAspect="1" noChangeArrowheads="1"/>
          </p:cNvPicPr>
          <p:nvPr/>
        </p:nvPicPr>
        <p:blipFill>
          <a:blip r:embed="rId3" cstate="print"/>
          <a:srcRect/>
          <a:stretch>
            <a:fillRect/>
          </a:stretch>
        </p:blipFill>
        <p:spPr bwMode="auto">
          <a:xfrm>
            <a:off x="4629150" y="2914650"/>
            <a:ext cx="3040856" cy="1464469"/>
          </a:xfrm>
          <a:prstGeom prst="rect">
            <a:avLst/>
          </a:prstGeom>
          <a:noFill/>
          <a:ln w="9525">
            <a:noFill/>
            <a:miter lim="800000"/>
            <a:headEnd/>
            <a:tailEnd/>
          </a:ln>
        </p:spPr>
      </p:pic>
      <p:sp>
        <p:nvSpPr>
          <p:cNvPr id="6" name="TextBox 5"/>
          <p:cNvSpPr txBox="1"/>
          <p:nvPr/>
        </p:nvSpPr>
        <p:spPr>
          <a:xfrm>
            <a:off x="4914900" y="4343400"/>
            <a:ext cx="2272665" cy="252730"/>
          </a:xfrm>
          <a:prstGeom prst="rect">
            <a:avLst/>
          </a:prstGeom>
          <a:noFill/>
        </p:spPr>
        <p:txBody>
          <a:bodyPr wrap="none" rtlCol="0">
            <a:spAutoFit/>
          </a:bodyPr>
          <a:lstStyle/>
          <a:p>
            <a:r>
              <a:rPr lang="en-US" sz="1050" b="1" dirty="0"/>
              <a:t>Negatively skewed or </a:t>
            </a:r>
            <a:r>
              <a:rPr lang="en-US" sz="1050" b="1" dirty="0" err="1"/>
              <a:t>eft</a:t>
            </a:r>
            <a:r>
              <a:rPr lang="en-US" sz="1050" b="1" dirty="0"/>
              <a:t> Skewed</a:t>
            </a:r>
            <a:endParaRPr lang="en-US" sz="1050" b="1" dirty="0"/>
          </a:p>
        </p:txBody>
      </p:sp>
      <p:sp>
        <p:nvSpPr>
          <p:cNvPr id="7" name="TextBox 6"/>
          <p:cNvSpPr txBox="1"/>
          <p:nvPr/>
        </p:nvSpPr>
        <p:spPr>
          <a:xfrm>
            <a:off x="2469968" y="4572000"/>
            <a:ext cx="865505" cy="252730"/>
          </a:xfrm>
          <a:prstGeom prst="rect">
            <a:avLst/>
          </a:prstGeom>
          <a:noFill/>
        </p:spPr>
        <p:txBody>
          <a:bodyPr wrap="none" rtlCol="0">
            <a:spAutoFit/>
          </a:bodyPr>
          <a:lstStyle/>
          <a:p>
            <a:r>
              <a:rPr lang="en-US" sz="1050" b="1" dirty="0"/>
              <a:t>Symmetric</a:t>
            </a:r>
            <a:endParaRPr lang="en-US" sz="1050" b="1" dirty="0"/>
          </a:p>
        </p:txBody>
      </p:sp>
      <p:sp>
        <p:nvSpPr>
          <p:cNvPr id="8" name="TextBox 7"/>
          <p:cNvSpPr txBox="1"/>
          <p:nvPr/>
        </p:nvSpPr>
        <p:spPr>
          <a:xfrm>
            <a:off x="5600700" y="1028700"/>
            <a:ext cx="2228850" cy="414020"/>
          </a:xfrm>
          <a:prstGeom prst="rect">
            <a:avLst/>
          </a:prstGeom>
          <a:noFill/>
        </p:spPr>
        <p:txBody>
          <a:bodyPr wrap="square" rtlCol="0">
            <a:spAutoFit/>
          </a:bodyPr>
          <a:lstStyle/>
          <a:p>
            <a:r>
              <a:rPr lang="en-US" sz="1050" b="1" dirty="0"/>
              <a:t>Note how the mean gets dragged towards the skew </a:t>
            </a:r>
            <a:endParaRPr lang="en-US" sz="1050" b="1" dirty="0"/>
          </a:p>
        </p:txBody>
      </p:sp>
      <p:cxnSp>
        <p:nvCxnSpPr>
          <p:cNvPr id="10" name="Straight Arrow Connector 9"/>
          <p:cNvCxnSpPr/>
          <p:nvPr/>
        </p:nvCxnSpPr>
        <p:spPr>
          <a:xfrm flipH="1">
            <a:off x="4857750" y="1485900"/>
            <a:ext cx="914400" cy="457200"/>
          </a:xfrm>
          <a:prstGeom prst="straightConnector1">
            <a:avLst/>
          </a:prstGeom>
          <a:ln w="2222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00750" y="1485900"/>
            <a:ext cx="57150" cy="2114550"/>
          </a:xfrm>
          <a:prstGeom prst="straightConnector1">
            <a:avLst/>
          </a:prstGeom>
          <a:ln w="2222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1"/>
          </p:nvPr>
        </p:nvSpPr>
        <p:spPr/>
        <p:txBody>
          <a:bodyPr/>
          <a:lstStyle/>
          <a:p>
            <a:pPr>
              <a:defRPr/>
            </a:pPr>
            <a:fld id="{F463CBC8-5227-43FE-806C-DA9C57672EA9}" type="slidenum">
              <a:rPr lang="en-US" sz="750" smtClean="0"/>
            </a:fld>
            <a:endParaRPr lang="en-US" sz="750"/>
          </a:p>
        </p:txBody>
      </p:sp>
      <p:sp>
        <p:nvSpPr>
          <p:cNvPr id="13" name="Rectangle 12"/>
          <p:cNvSpPr/>
          <p:nvPr/>
        </p:nvSpPr>
        <p:spPr>
          <a:xfrm>
            <a:off x="3143250" y="2514600"/>
            <a:ext cx="2857500"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Positively  Skewed  or Right Skewed</a:t>
            </a:r>
            <a:endParaRPr lang="en-US" sz="1050" b="1" dirty="0"/>
          </a:p>
        </p:txBody>
      </p:sp>
      <p:sp>
        <p:nvSpPr>
          <p:cNvPr id="14" name="TextBox 13"/>
          <p:cNvSpPr txBox="1"/>
          <p:nvPr/>
        </p:nvSpPr>
        <p:spPr>
          <a:xfrm>
            <a:off x="3371850" y="2628900"/>
            <a:ext cx="309880" cy="252730"/>
          </a:xfrm>
          <a:prstGeom prst="rect">
            <a:avLst/>
          </a:prstGeom>
          <a:noFill/>
        </p:spPr>
        <p:txBody>
          <a:bodyPr wrap="none" rtlCol="0">
            <a:spAutoFit/>
          </a:bodyPr>
          <a:lstStyle/>
          <a:p>
            <a:endParaRPr lang="en-US"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1446"/>
                                        </p:tgtEl>
                                        <p:attrNameLst>
                                          <p:attrName>style.visibility</p:attrName>
                                        </p:attrNameLst>
                                      </p:cBhvr>
                                      <p:to>
                                        <p:strVal val="visible"/>
                                      </p:to>
                                    </p:set>
                                    <p:animEffect transition="in" filter="checkerboard(across)">
                                      <p:cBhvr>
                                        <p:cTn id="7" dur="500"/>
                                        <p:tgtEl>
                                          <p:spTgt spid="6144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61445"/>
                                        </p:tgtEl>
                                        <p:attrNameLst>
                                          <p:attrName>style.visibility</p:attrName>
                                        </p:attrNameLst>
                                      </p:cBhvr>
                                      <p:to>
                                        <p:strVal val="visible"/>
                                      </p:to>
                                    </p:set>
                                    <p:animEffect transition="in" filter="checkerboard(across)">
                                      <p:cBhvr>
                                        <p:cTn id="16" dur="500"/>
                                        <p:tgtEl>
                                          <p:spTgt spid="61445"/>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61447"/>
                                        </p:tgtEl>
                                        <p:attrNameLst>
                                          <p:attrName>style.visibility</p:attrName>
                                        </p:attrNameLst>
                                      </p:cBhvr>
                                      <p:to>
                                        <p:strVal val="visible"/>
                                      </p:to>
                                    </p:set>
                                    <p:animEffect transition="in" filter="checkerboard(across)">
                                      <p:cBhvr>
                                        <p:cTn id="24" dur="500"/>
                                        <p:tgtEl>
                                          <p:spTgt spid="61447"/>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Measures of </a:t>
            </a:r>
            <a:r>
              <a:rPr lang="en-IN" altLang="en-GB"/>
              <a:t>Spread(Dispersion)</a:t>
            </a:r>
            <a:endParaRPr lang="en-IN" altLang="en-GB"/>
          </a:p>
        </p:txBody>
      </p:sp>
      <p:sp>
        <p:nvSpPr>
          <p:cNvPr id="140" name="Google Shape;14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arenR"/>
            </a:pPr>
            <a:r>
              <a:rPr lang="en-US" altLang="en-GB"/>
              <a:t>Checking the variability of the data --how spread it is </a:t>
            </a:r>
            <a:endParaRPr lang="en-US" altLang="en-GB"/>
          </a:p>
          <a:p>
            <a:pPr marL="457200" lvl="0" indent="-342900" algn="l" rtl="0">
              <a:spcBef>
                <a:spcPts val="0"/>
              </a:spcBef>
              <a:spcAft>
                <a:spcPts val="0"/>
              </a:spcAft>
              <a:buSzPts val="1800"/>
              <a:buAutoNum type="arabicParenR"/>
            </a:pPr>
            <a:r>
              <a:rPr lang="en-US" altLang="en-GB"/>
              <a:t>M</a:t>
            </a:r>
            <a:r>
              <a:rPr lang="en-GB"/>
              <a:t>easures </a:t>
            </a:r>
            <a:r>
              <a:rPr lang="en-IN" altLang="en-GB"/>
              <a:t>of spread </a:t>
            </a:r>
            <a:r>
              <a:rPr lang="en-GB"/>
              <a:t>include</a:t>
            </a:r>
            <a:endParaRPr lang="en-GB"/>
          </a:p>
          <a:p>
            <a:pPr marL="114300" lvl="0" indent="0" algn="l" rtl="0">
              <a:spcBef>
                <a:spcPts val="0"/>
              </a:spcBef>
              <a:spcAft>
                <a:spcPts val="0"/>
              </a:spcAft>
              <a:buSzPts val="1800"/>
              <a:buNone/>
            </a:pPr>
            <a:r>
              <a:rPr lang="en-IN" altLang="en-GB"/>
              <a:t>-     </a:t>
            </a:r>
            <a:r>
              <a:rPr lang="en-GB"/>
              <a:t>Range</a:t>
            </a:r>
            <a:endParaRPr lang="en-GB"/>
          </a:p>
          <a:p>
            <a:pPr marL="457200" lvl="0" indent="-342900" algn="l" rtl="0">
              <a:spcBef>
                <a:spcPts val="0"/>
              </a:spcBef>
              <a:spcAft>
                <a:spcPts val="0"/>
              </a:spcAft>
              <a:buSzPts val="1800"/>
              <a:buChar char="-"/>
            </a:pPr>
            <a:r>
              <a:rPr lang="en-IN" altLang="en-GB"/>
              <a:t> </a:t>
            </a:r>
            <a:r>
              <a:rPr lang="en-GB"/>
              <a:t>Variance</a:t>
            </a:r>
            <a:endParaRPr lang="en-GB"/>
          </a:p>
          <a:p>
            <a:pPr marL="457200" lvl="0" indent="-342900" algn="l" rtl="0">
              <a:spcBef>
                <a:spcPts val="0"/>
              </a:spcBef>
              <a:spcAft>
                <a:spcPts val="0"/>
              </a:spcAft>
              <a:buSzPts val="1800"/>
              <a:buChar char="-"/>
            </a:pPr>
            <a:r>
              <a:rPr lang="en-GB"/>
              <a:t> </a:t>
            </a:r>
            <a:r>
              <a:rPr lang="en-IN" altLang="en-GB"/>
              <a:t>S</a:t>
            </a:r>
            <a:r>
              <a:rPr lang="en-GB"/>
              <a:t>tandard </a:t>
            </a:r>
            <a:r>
              <a:rPr lang="en-IN" altLang="en-GB"/>
              <a:t>D</a:t>
            </a:r>
            <a:r>
              <a:rPr lang="en-GB"/>
              <a:t>eviation</a:t>
            </a:r>
            <a:endParaRPr lang="en-GB"/>
          </a:p>
          <a:p>
            <a:pPr marL="457200" lvl="0" indent="-342900" algn="l" rtl="0">
              <a:spcBef>
                <a:spcPts val="0"/>
              </a:spcBef>
              <a:spcAft>
                <a:spcPts val="0"/>
              </a:spcAft>
              <a:buSzPts val="1800"/>
              <a:buChar char="-"/>
            </a:pPr>
            <a:endParaRPr lang="en-GB"/>
          </a:p>
          <a:p>
            <a:pPr marL="114300" lvl="0" indent="0" algn="l" rtl="0">
              <a:spcBef>
                <a:spcPts val="0"/>
              </a:spcBef>
              <a:spcAft>
                <a:spcPts val="0"/>
              </a:spcAft>
              <a:buSzPts val="1800"/>
              <a:buNone/>
            </a:pPr>
            <a:endParaRPr lang="en-IN" altLang="en-GB" b="1"/>
          </a:p>
          <a:p>
            <a:pPr marL="114300" lvl="0" indent="0" algn="l" rtl="0">
              <a:spcBef>
                <a:spcPts val="0"/>
              </a:spcBef>
              <a:spcAft>
                <a:spcPts val="0"/>
              </a:spcAft>
              <a:buSzPts val="1800"/>
              <a:buNone/>
            </a:pPr>
            <a:r>
              <a:rPr lang="en-IN" altLang="en-GB" b="1"/>
              <a:t>                 </a:t>
            </a:r>
            <a:endParaRPr b="1"/>
          </a:p>
        </p:txBody>
      </p:sp>
      <p:sp>
        <p:nvSpPr>
          <p:cNvPr id="2" name="Rectangles 1"/>
          <p:cNvSpPr/>
          <p:nvPr/>
        </p:nvSpPr>
        <p:spPr>
          <a:xfrm>
            <a:off x="1612265" y="3041015"/>
            <a:ext cx="6225540" cy="832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lvl="0" indent="0" algn="l" rtl="0">
              <a:spcBef>
                <a:spcPts val="0"/>
              </a:spcBef>
              <a:spcAft>
                <a:spcPts val="0"/>
              </a:spcAft>
              <a:buSzPts val="1800"/>
              <a:buNone/>
            </a:pPr>
            <a:r>
              <a:rPr lang="en-IN" altLang="en-GB" sz="1800" b="1">
                <a:sym typeface="+mn-ea"/>
              </a:rPr>
              <a:t>Should </a:t>
            </a:r>
            <a:r>
              <a:rPr lang="en-US" altLang="en-IN" sz="1800" b="1">
                <a:sym typeface="+mn-ea"/>
              </a:rPr>
              <a:t>I </a:t>
            </a:r>
            <a:r>
              <a:rPr lang="en-IN" altLang="en-GB" sz="1800" b="1">
                <a:sym typeface="+mn-ea"/>
              </a:rPr>
              <a:t>Order only Shirt Size 40 for my Shop as the  </a:t>
            </a:r>
            <a:endParaRPr lang="en-IN" altLang="en-GB" sz="1800" b="1"/>
          </a:p>
          <a:p>
            <a:pPr marL="114300" lvl="0" indent="0" algn="l" rtl="0">
              <a:spcBef>
                <a:spcPts val="0"/>
              </a:spcBef>
              <a:spcAft>
                <a:spcPts val="0"/>
              </a:spcAft>
              <a:buSzPts val="1800"/>
              <a:buNone/>
            </a:pPr>
            <a:r>
              <a:rPr lang="en-IN" altLang="en-GB" sz="1800" b="1">
                <a:sym typeface="+mn-ea"/>
              </a:rPr>
              <a:t>                                        average customer size is 40?</a:t>
            </a:r>
            <a:endParaRPr lang="en-IN" altLang="en-GB" sz="1800" b="1">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build="p"/>
      <p:bldP spid="140" grpI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485900" y="342900"/>
            <a:ext cx="6172200" cy="685800"/>
          </a:xfrm>
        </p:spPr>
        <p:txBody>
          <a:bodyPr/>
          <a:lstStyle/>
          <a:p>
            <a:pPr eaLnBrk="1" hangingPunct="1"/>
            <a:r>
              <a:rPr lang="en-US" sz="3000"/>
              <a:t>Measures of </a:t>
            </a:r>
            <a:r>
              <a:rPr lang="en-IN" altLang="en-US" sz="3000"/>
              <a:t>Spread</a:t>
            </a:r>
            <a:r>
              <a:rPr lang="en-US" sz="3000"/>
              <a:t>: Range</a:t>
            </a:r>
            <a:endParaRPr lang="en-US" sz="3000"/>
          </a:p>
        </p:txBody>
      </p:sp>
      <p:sp>
        <p:nvSpPr>
          <p:cNvPr id="31747" name="Rectangle 3"/>
          <p:cNvSpPr>
            <a:spLocks noGrp="1" noChangeArrowheads="1"/>
          </p:cNvSpPr>
          <p:nvPr>
            <p:ph type="body" sz="half" idx="1"/>
          </p:nvPr>
        </p:nvSpPr>
        <p:spPr>
          <a:xfrm>
            <a:off x="1485900" y="1028700"/>
            <a:ext cx="6115050" cy="3714750"/>
          </a:xfrm>
        </p:spPr>
        <p:txBody>
          <a:bodyPr/>
          <a:lstStyle/>
          <a:p>
            <a:pPr eaLnBrk="1" hangingPunct="1">
              <a:spcBef>
                <a:spcPct val="50000"/>
              </a:spcBef>
              <a:defRPr/>
            </a:pPr>
            <a:r>
              <a:rPr lang="en-US" dirty="0"/>
              <a:t>The difference between the highest and lowest values in a data set is called </a:t>
            </a:r>
            <a:r>
              <a:rPr lang="en-US" b="1" dirty="0"/>
              <a:t>Range </a:t>
            </a:r>
            <a:endParaRPr lang="en-US" dirty="0"/>
          </a:p>
          <a:p>
            <a:pPr eaLnBrk="1" hangingPunct="1">
              <a:spcBef>
                <a:spcPct val="50000"/>
              </a:spcBef>
              <a:defRPr/>
            </a:pPr>
            <a:r>
              <a:rPr lang="en-US" dirty="0"/>
              <a:t>R = Highest Value</a:t>
            </a:r>
            <a:r>
              <a:rPr lang="en-IN" altLang="en-US" dirty="0"/>
              <a:t> </a:t>
            </a:r>
            <a:r>
              <a:rPr lang="en-US" dirty="0"/>
              <a:t>- Lowest Value </a:t>
            </a:r>
            <a:endParaRPr lang="en-US" dirty="0"/>
          </a:p>
          <a:p>
            <a:pPr eaLnBrk="1" hangingPunct="1">
              <a:spcBef>
                <a:spcPct val="50000"/>
              </a:spcBef>
              <a:defRPr/>
            </a:pPr>
            <a:r>
              <a:rPr lang="en-US" dirty="0"/>
              <a:t>Very useful to get the spread quickly </a:t>
            </a:r>
            <a:endParaRPr lang="en-US" dirty="0"/>
          </a:p>
        </p:txBody>
      </p:sp>
      <p:sp>
        <p:nvSpPr>
          <p:cNvPr id="10245" name="Slide Number Placeholder 6"/>
          <p:cNvSpPr>
            <a:spLocks noGrp="1"/>
          </p:cNvSpPr>
          <p:nvPr>
            <p:ph type="sldNum" sz="quarter" idx="11"/>
          </p:nvPr>
        </p:nvSpPr>
        <p:spPr>
          <a:noFill/>
        </p:spPr>
        <p:txBody>
          <a:bodyPr/>
          <a:lstStyle/>
          <a:p>
            <a:fld id="{66119993-17D2-4D08-9CCC-403947C057DE}" type="slidenum">
              <a:rPr lang="en-US" sz="750" smtClean="0"/>
            </a:fld>
            <a:endParaRPr lang="en-US" sz="7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P spid="31747" grpI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Which Brand of Paint is more Consistent ?</a:t>
            </a:r>
            <a:endParaRPr lang="en-IN" altLang="en-US"/>
          </a:p>
        </p:txBody>
      </p:sp>
      <p:pic>
        <p:nvPicPr>
          <p:cNvPr id="5" name="Content Placeholder 4"/>
          <p:cNvPicPr>
            <a:picLocks noGrp="1" noChangeAspect="1"/>
          </p:cNvPicPr>
          <p:nvPr>
            <p:ph sz="half" idx="2"/>
          </p:nvPr>
        </p:nvPicPr>
        <p:blipFill>
          <a:blip r:embed="rId1"/>
          <a:stretch>
            <a:fillRect/>
          </a:stretch>
        </p:blipFill>
        <p:spPr>
          <a:xfrm>
            <a:off x="2508885" y="1033780"/>
            <a:ext cx="3248025" cy="34461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Examine Data Sets Graphically </a:t>
            </a:r>
            <a:endParaRPr lang="en-US" dirty="0"/>
          </a:p>
        </p:txBody>
      </p:sp>
      <p:sp>
        <p:nvSpPr>
          <p:cNvPr id="3" name="Content Placeholder 2"/>
          <p:cNvSpPr>
            <a:spLocks noGrp="1"/>
          </p:cNvSpPr>
          <p:nvPr>
            <p:ph idx="1"/>
          </p:nvPr>
        </p:nvSpPr>
        <p:spPr/>
        <p:txBody>
          <a:bodyPr/>
          <a:lstStyle/>
          <a:p>
            <a:endParaRPr lang="en-US"/>
          </a:p>
        </p:txBody>
      </p:sp>
      <p:pic>
        <p:nvPicPr>
          <p:cNvPr id="4323330" name="Picture 2"/>
          <p:cNvPicPr>
            <a:picLocks noChangeAspect="1" noChangeArrowheads="1"/>
          </p:cNvPicPr>
          <p:nvPr/>
        </p:nvPicPr>
        <p:blipFill>
          <a:blip r:embed="rId1" cstate="print"/>
          <a:srcRect/>
          <a:stretch>
            <a:fillRect/>
          </a:stretch>
        </p:blipFill>
        <p:spPr bwMode="auto">
          <a:xfrm>
            <a:off x="1543050" y="971550"/>
            <a:ext cx="6004322" cy="3835805"/>
          </a:xfrm>
          <a:prstGeom prst="rect">
            <a:avLst/>
          </a:prstGeom>
          <a:noFill/>
          <a:ln w="9525">
            <a:noFill/>
            <a:miter lim="800000"/>
            <a:headEnd/>
            <a:tailEnd/>
          </a:ln>
        </p:spPr>
      </p:pic>
      <p:sp>
        <p:nvSpPr>
          <p:cNvPr id="5" name="Rectangle 4"/>
          <p:cNvSpPr/>
          <p:nvPr/>
        </p:nvSpPr>
        <p:spPr>
          <a:xfrm>
            <a:off x="5673090" y="445135"/>
            <a:ext cx="2988945" cy="70739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500" dirty="0">
                <a:solidFill>
                  <a:schemeClr val="tx1"/>
                </a:solidFill>
              </a:rPr>
              <a:t>Which Brand is more Variable ?</a:t>
            </a:r>
            <a:endParaRPr lang="en-IN" altLang="en-US" sz="1500" dirty="0">
              <a:solidFill>
                <a:schemeClr val="tx1"/>
              </a:solidFill>
            </a:endParaRPr>
          </a:p>
          <a:p>
            <a:pPr algn="ctr"/>
            <a:r>
              <a:rPr lang="en-IN" altLang="en-US" sz="1500" dirty="0">
                <a:solidFill>
                  <a:schemeClr val="tx1"/>
                </a:solidFill>
              </a:rPr>
              <a:t>Which Brand is more Consistent ?</a:t>
            </a:r>
            <a:endParaRPr lang="en-IN" altLang="en-US" sz="1500" dirty="0">
              <a:solidFill>
                <a:schemeClr val="tx1"/>
              </a:solidFill>
            </a:endParaRPr>
          </a:p>
        </p:txBody>
      </p:sp>
      <p:sp>
        <p:nvSpPr>
          <p:cNvPr id="6" name="Notched Right Arrow 5"/>
          <p:cNvSpPr/>
          <p:nvPr/>
        </p:nvSpPr>
        <p:spPr>
          <a:xfrm>
            <a:off x="4800600" y="4343400"/>
            <a:ext cx="2400300" cy="800100"/>
          </a:xfrm>
          <a:prstGeom prst="notch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Range is affected by outliers </a:t>
            </a:r>
            <a:endParaRPr lang="en-US" sz="1050" dirty="0">
              <a:solidFill>
                <a:schemeClr val="tx1"/>
              </a:solidFill>
            </a:endParaRPr>
          </a:p>
        </p:txBody>
      </p:sp>
      <p:sp>
        <p:nvSpPr>
          <p:cNvPr id="4" name="Rectangle 4"/>
          <p:cNvSpPr/>
          <p:nvPr/>
        </p:nvSpPr>
        <p:spPr>
          <a:xfrm>
            <a:off x="5868035" y="2463800"/>
            <a:ext cx="2705735" cy="10287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Brand B</a:t>
            </a:r>
            <a:r>
              <a:rPr lang="en-IN" altLang="en-US" sz="1500" dirty="0">
                <a:solidFill>
                  <a:schemeClr val="tx1"/>
                </a:solidFill>
              </a:rPr>
              <a:t> has lower range and</a:t>
            </a:r>
            <a:r>
              <a:rPr lang="en-US" sz="1500" dirty="0">
                <a:solidFill>
                  <a:schemeClr val="tx1"/>
                </a:solidFill>
              </a:rPr>
              <a:t> is less variable and hence more consistent </a:t>
            </a:r>
            <a:endParaRPr lang="en-US" sz="1500" dirty="0">
              <a:solidFill>
                <a:schemeClr val="tx1"/>
              </a:solidFill>
            </a:endParaRPr>
          </a:p>
        </p:txBody>
      </p:sp>
      <p:sp>
        <p:nvSpPr>
          <p:cNvPr id="7" name="Rectangle 4"/>
          <p:cNvSpPr/>
          <p:nvPr/>
        </p:nvSpPr>
        <p:spPr>
          <a:xfrm>
            <a:off x="505460" y="1612900"/>
            <a:ext cx="1217930" cy="35623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500" dirty="0">
                <a:solidFill>
                  <a:schemeClr val="tx1"/>
                </a:solidFill>
              </a:rPr>
              <a:t>Range = 60 -10=50</a:t>
            </a:r>
            <a:r>
              <a:rPr lang="en-US" sz="1500" dirty="0">
                <a:solidFill>
                  <a:schemeClr val="tx1"/>
                </a:solidFill>
              </a:rPr>
              <a:t> </a:t>
            </a:r>
            <a:endParaRPr lang="en-US" sz="1500" dirty="0">
              <a:solidFill>
                <a:schemeClr val="tx1"/>
              </a:solidFill>
            </a:endParaRPr>
          </a:p>
        </p:txBody>
      </p:sp>
      <p:sp>
        <p:nvSpPr>
          <p:cNvPr id="8" name="Rectangle 4"/>
          <p:cNvSpPr/>
          <p:nvPr/>
        </p:nvSpPr>
        <p:spPr>
          <a:xfrm>
            <a:off x="502920" y="3807460"/>
            <a:ext cx="1217930" cy="35623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500" dirty="0">
                <a:solidFill>
                  <a:schemeClr val="tx1"/>
                </a:solidFill>
              </a:rPr>
              <a:t>Range = 45 -25=25</a:t>
            </a:r>
            <a:r>
              <a:rPr lang="en-US" sz="1500" dirty="0">
                <a:solidFill>
                  <a:schemeClr val="tx1"/>
                </a:solidFill>
              </a:rPr>
              <a:t> </a:t>
            </a:r>
            <a:endParaRPr lang="en-US" sz="15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23330"/>
                                        </p:tgtEl>
                                        <p:attrNameLst>
                                          <p:attrName>style.visibility</p:attrName>
                                        </p:attrNameLst>
                                      </p:cBhvr>
                                      <p:to>
                                        <p:strVal val="visible"/>
                                      </p:to>
                                    </p:set>
                                    <p:animEffect transition="in" filter="wipe(left)">
                                      <p:cBhvr>
                                        <p:cTn id="7" dur="500"/>
                                        <p:tgtEl>
                                          <p:spTgt spid="43233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4" grpId="0" bldLvl="0" animBg="1"/>
      <p:bldP spid="7" grpId="0" bldLvl="0" animBg="1"/>
      <p:bldP spid="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Average Distance From the Mean</a:t>
            </a:r>
            <a:endParaRPr lang="en-US" dirty="0"/>
          </a:p>
        </p:txBody>
      </p:sp>
      <p:sp>
        <p:nvSpPr>
          <p:cNvPr id="3" name="Content Placeholder 2"/>
          <p:cNvSpPr>
            <a:spLocks noGrp="1"/>
          </p:cNvSpPr>
          <p:nvPr>
            <p:ph idx="1"/>
          </p:nvPr>
        </p:nvSpPr>
        <p:spPr/>
        <p:txBody>
          <a:bodyPr/>
          <a:lstStyle/>
          <a:p>
            <a:r>
              <a:rPr lang="en-US" dirty="0"/>
              <a:t>Hint: Distance from the mean =</a:t>
            </a:r>
            <a:endParaRPr lang="en-US" dirty="0"/>
          </a:p>
        </p:txBody>
      </p:sp>
      <p:graphicFrame>
        <p:nvGraphicFramePr>
          <p:cNvPr id="4" name="Object 3"/>
          <p:cNvGraphicFramePr>
            <a:graphicFrameLocks noChangeAspect="1"/>
          </p:cNvGraphicFramePr>
          <p:nvPr/>
        </p:nvGraphicFramePr>
        <p:xfrm>
          <a:off x="4220210" y="1152525"/>
          <a:ext cx="1081088" cy="494212"/>
        </p:xfrm>
        <a:graphic>
          <a:graphicData uri="http://schemas.openxmlformats.org/presentationml/2006/ole">
            <mc:AlternateContent xmlns:mc="http://schemas.openxmlformats.org/markup-compatibility/2006">
              <mc:Choice xmlns:v="urn:schemas-microsoft-com:vml" Requires="v">
                <p:oleObj spid="_x0000_s5" name="Equation" r:id="rId1" imgW="444500" imgH="203200" progId="Equation.3">
                  <p:embed/>
                </p:oleObj>
              </mc:Choice>
              <mc:Fallback>
                <p:oleObj name="Equation" r:id="rId1" imgW="444500" imgH="2032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210" y="1152525"/>
                        <a:ext cx="1081088" cy="49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485900" y="571500"/>
            <a:ext cx="6172200" cy="685800"/>
          </a:xfrm>
        </p:spPr>
        <p:txBody>
          <a:bodyPr>
            <a:normAutofit/>
          </a:bodyPr>
          <a:lstStyle/>
          <a:p>
            <a:pPr eaLnBrk="1" hangingPunct="1"/>
            <a:r>
              <a:rPr lang="en-US" sz="3000" dirty="0"/>
              <a:t>Variance &amp; Standard Deviation</a:t>
            </a:r>
            <a:endParaRPr lang="en-US" sz="3000" dirty="0"/>
          </a:p>
        </p:txBody>
      </p:sp>
      <p:sp>
        <p:nvSpPr>
          <p:cNvPr id="32771" name="Rectangle 3"/>
          <p:cNvSpPr>
            <a:spLocks noGrp="1" noChangeArrowheads="1"/>
          </p:cNvSpPr>
          <p:nvPr>
            <p:ph type="body" sz="half" idx="1"/>
          </p:nvPr>
        </p:nvSpPr>
        <p:spPr>
          <a:xfrm>
            <a:off x="1203960" y="1485900"/>
            <a:ext cx="6168390" cy="3371850"/>
          </a:xfrm>
        </p:spPr>
        <p:txBody>
          <a:bodyPr/>
          <a:lstStyle/>
          <a:p>
            <a:pPr eaLnBrk="1" hangingPunct="1">
              <a:spcBef>
                <a:spcPct val="30000"/>
              </a:spcBef>
              <a:defRPr/>
            </a:pPr>
            <a:r>
              <a:rPr lang="en-US" dirty="0"/>
              <a:t>The</a:t>
            </a:r>
            <a:r>
              <a:rPr lang="en-US" b="1" dirty="0">
                <a:solidFill>
                  <a:srgbClr val="000099"/>
                </a:solidFill>
                <a:effectLst>
                  <a:outerShdw blurRad="38100" dist="38100" dir="2700000" algn="tl">
                    <a:srgbClr val="C0C0C0"/>
                  </a:outerShdw>
                </a:effectLst>
              </a:rPr>
              <a:t> variance </a:t>
            </a:r>
            <a:r>
              <a:rPr lang="en-US" dirty="0"/>
              <a:t>is the average of the squares of the distance each value is from the mean.  (Mean Squared Distance)</a:t>
            </a:r>
            <a:endParaRPr lang="en-US" dirty="0"/>
          </a:p>
          <a:p>
            <a:pPr eaLnBrk="1" hangingPunct="1">
              <a:spcBef>
                <a:spcPct val="30000"/>
              </a:spcBef>
              <a:defRPr/>
            </a:pPr>
            <a:r>
              <a:rPr lang="en-US" dirty="0"/>
              <a:t>The </a:t>
            </a:r>
            <a:r>
              <a:rPr lang="en-US" b="1" dirty="0">
                <a:solidFill>
                  <a:srgbClr val="000099"/>
                </a:solidFill>
                <a:effectLst>
                  <a:outerShdw blurRad="38100" dist="38100" dir="2700000" algn="tl">
                    <a:srgbClr val="C0C0C0"/>
                  </a:outerShdw>
                </a:effectLst>
              </a:rPr>
              <a:t>standard deviation</a:t>
            </a:r>
            <a:r>
              <a:rPr lang="en-US" dirty="0"/>
              <a:t> is the square root of the variance.</a:t>
            </a:r>
            <a:endParaRPr lang="en-US" dirty="0"/>
          </a:p>
          <a:p>
            <a:pPr eaLnBrk="1" hangingPunct="1">
              <a:spcBef>
                <a:spcPct val="30000"/>
              </a:spcBef>
              <a:defRPr/>
            </a:pPr>
            <a:r>
              <a:rPr lang="en-US" dirty="0"/>
              <a:t>The standard deviation is a measure of the average spread of the data ( not the exact average distance ).</a:t>
            </a:r>
            <a:endParaRPr lang="en-US" dirty="0"/>
          </a:p>
        </p:txBody>
      </p:sp>
      <p:sp>
        <p:nvSpPr>
          <p:cNvPr id="65540" name="Slide Number Placeholder 5"/>
          <p:cNvSpPr>
            <a:spLocks noGrp="1"/>
          </p:cNvSpPr>
          <p:nvPr>
            <p:ph type="sldNum" sz="quarter" idx="11"/>
          </p:nvPr>
        </p:nvSpPr>
        <p:spPr>
          <a:noFill/>
        </p:spPr>
        <p:txBody>
          <a:bodyPr/>
          <a:lstStyle/>
          <a:p>
            <a:fld id="{8342251D-D110-4EE9-A708-B573FF5AA95C}" type="slidenum">
              <a:rPr lang="en-US" sz="750" smtClean="0"/>
            </a:fld>
            <a:endParaRPr lang="en-US" sz="7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1"/>
          <a:stretch>
            <a:fillRect/>
          </a:stretch>
        </p:blipFill>
        <p:spPr>
          <a:xfrm>
            <a:off x="573405" y="-3810"/>
            <a:ext cx="7503795" cy="5241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1543050" y="285750"/>
            <a:ext cx="6172200" cy="1428750"/>
          </a:xfrm>
        </p:spPr>
        <p:txBody>
          <a:bodyPr>
            <a:normAutofit/>
          </a:bodyPr>
          <a:lstStyle/>
          <a:p>
            <a:pPr eaLnBrk="1" hangingPunct="1"/>
            <a:r>
              <a:rPr lang="en-US" sz="3000" dirty="0"/>
              <a:t>Population and Sample Variance</a:t>
            </a:r>
            <a:endParaRPr lang="en-US" sz="3000" dirty="0"/>
          </a:p>
        </p:txBody>
      </p:sp>
      <p:sp>
        <p:nvSpPr>
          <p:cNvPr id="46083" name="Rectangle 3"/>
          <p:cNvSpPr>
            <a:spLocks noGrp="1" noChangeArrowheads="1"/>
          </p:cNvSpPr>
          <p:nvPr>
            <p:ph type="body" sz="half" idx="1"/>
          </p:nvPr>
        </p:nvSpPr>
        <p:spPr>
          <a:xfrm>
            <a:off x="1187450" y="1543050"/>
            <a:ext cx="6299200" cy="2914650"/>
          </a:xfrm>
        </p:spPr>
        <p:txBody>
          <a:bodyPr/>
          <a:lstStyle/>
          <a:p>
            <a:pPr>
              <a:spcBef>
                <a:spcPct val="30000"/>
              </a:spcBef>
              <a:defRPr/>
            </a:pPr>
            <a:r>
              <a:rPr lang="en-US" dirty="0"/>
              <a:t>The </a:t>
            </a:r>
            <a:r>
              <a:rPr lang="en-US" b="1" dirty="0">
                <a:solidFill>
                  <a:srgbClr val="000099"/>
                </a:solidFill>
                <a:effectLst>
                  <a:outerShdw blurRad="38100" dist="38100" dir="2700000" algn="tl">
                    <a:srgbClr val="C0C0C0"/>
                  </a:outerShdw>
                </a:effectLst>
              </a:rPr>
              <a:t>population variance</a:t>
            </a:r>
            <a:r>
              <a:rPr lang="en-US" dirty="0"/>
              <a:t>  </a:t>
            </a:r>
            <a:endParaRPr lang="en-US" dirty="0"/>
          </a:p>
          <a:p>
            <a:pPr eaLnBrk="1" hangingPunct="1">
              <a:spcBef>
                <a:spcPct val="30000"/>
              </a:spcBef>
              <a:buFont typeface="Wingdings" panose="05000000000000000000" pitchFamily="2" charset="2"/>
              <a:buNone/>
              <a:defRPr/>
            </a:pPr>
            <a:r>
              <a:rPr lang="en-US" sz="3300" dirty="0"/>
              <a:t>                                   </a:t>
            </a:r>
            <a:endParaRPr lang="en-US" sz="3300" dirty="0"/>
          </a:p>
          <a:p>
            <a:pPr>
              <a:spcBef>
                <a:spcPct val="50000"/>
              </a:spcBef>
              <a:defRPr/>
            </a:pPr>
            <a:r>
              <a:rPr lang="en-US" dirty="0"/>
              <a:t>The</a:t>
            </a:r>
            <a:r>
              <a:rPr lang="en-US" b="1" dirty="0">
                <a:solidFill>
                  <a:srgbClr val="000099"/>
                </a:solidFill>
                <a:effectLst>
                  <a:outerShdw blurRad="38100" dist="38100" dir="2700000" algn="tl">
                    <a:srgbClr val="C0C0C0"/>
                  </a:outerShdw>
                </a:effectLst>
              </a:rPr>
              <a:t> sample variance</a:t>
            </a:r>
            <a:r>
              <a:rPr lang="en-US" dirty="0"/>
              <a:t> </a:t>
            </a:r>
            <a:endParaRPr lang="en-US" b="1" i="1" dirty="0"/>
          </a:p>
        </p:txBody>
      </p:sp>
      <p:graphicFrame>
        <p:nvGraphicFramePr>
          <p:cNvPr id="46084" name="Object 4"/>
          <p:cNvGraphicFramePr>
            <a:graphicFrameLocks noGrp="1" noChangeAspect="1"/>
          </p:cNvGraphicFramePr>
          <p:nvPr>
            <p:ph sz="quarter" idx="2"/>
          </p:nvPr>
        </p:nvGraphicFramePr>
        <p:xfrm>
          <a:off x="2305050" y="2025650"/>
          <a:ext cx="1924050" cy="778669"/>
        </p:xfrm>
        <a:graphic>
          <a:graphicData uri="http://schemas.openxmlformats.org/presentationml/2006/ole">
            <mc:AlternateContent xmlns:mc="http://schemas.openxmlformats.org/markup-compatibility/2006">
              <mc:Choice xmlns:v="urn:schemas-microsoft-com:vml" Requires="v">
                <p:oleObj spid="_x0000_s2" name="Equation" r:id="rId1" imgW="1130300" imgH="457200" progId="">
                  <p:embed/>
                </p:oleObj>
              </mc:Choice>
              <mc:Fallback>
                <p:oleObj name="Equation" r:id="rId1" imgW="1130300" imgH="4572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2025650"/>
                        <a:ext cx="1924050" cy="7786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4" name="Slide Number Placeholder 7"/>
          <p:cNvSpPr>
            <a:spLocks noGrp="1"/>
          </p:cNvSpPr>
          <p:nvPr>
            <p:ph type="sldNum" sz="quarter" idx="11"/>
          </p:nvPr>
        </p:nvSpPr>
        <p:spPr>
          <a:noFill/>
        </p:spPr>
        <p:txBody>
          <a:bodyPr/>
          <a:lstStyle/>
          <a:p>
            <a:fld id="{F01F0061-A737-4955-ADD4-BBB717601513}" type="slidenum">
              <a:rPr lang="en-US" sz="750" smtClean="0"/>
            </a:fld>
            <a:endParaRPr lang="en-US" sz="750" dirty="0"/>
          </a:p>
        </p:txBody>
      </p:sp>
      <p:graphicFrame>
        <p:nvGraphicFramePr>
          <p:cNvPr id="48132" name="Object 4"/>
          <p:cNvGraphicFramePr>
            <a:graphicFrameLocks noGrp="1" noChangeAspect="1"/>
          </p:cNvGraphicFramePr>
          <p:nvPr>
            <p:ph sz="quarter" idx="3"/>
          </p:nvPr>
        </p:nvGraphicFramePr>
        <p:xfrm>
          <a:off x="2222500" y="3403600"/>
          <a:ext cx="1771650" cy="765031"/>
        </p:xfrm>
        <a:graphic>
          <a:graphicData uri="http://schemas.openxmlformats.org/presentationml/2006/ole">
            <mc:AlternateContent xmlns:mc="http://schemas.openxmlformats.org/markup-compatibility/2006">
              <mc:Choice xmlns:v="urn:schemas-microsoft-com:vml" Requires="v">
                <p:oleObj spid="_x0000_s3" name="Equation" r:id="rId3" imgW="1116965" imgH="482600" progId="">
                  <p:embed/>
                </p:oleObj>
              </mc:Choice>
              <mc:Fallback>
                <p:oleObj name="Equation" r:id="rId3" imgW="1116965" imgH="4826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00" y="3403600"/>
                        <a:ext cx="1771650" cy="7650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 Box 3"/>
          <p:cNvSpPr txBox="1"/>
          <p:nvPr/>
        </p:nvSpPr>
        <p:spPr>
          <a:xfrm>
            <a:off x="5441950" y="1973580"/>
            <a:ext cx="2216150" cy="306705"/>
          </a:xfrm>
          <a:prstGeom prst="rect">
            <a:avLst/>
          </a:prstGeom>
          <a:noFill/>
        </p:spPr>
        <p:txBody>
          <a:bodyPr wrap="square" rtlCol="0">
            <a:spAutoFit/>
          </a:bodyPr>
          <a:lstStyle/>
          <a:p>
            <a:endParaRPr lang="en-US"/>
          </a:p>
        </p:txBody>
      </p:sp>
      <p:graphicFrame>
        <p:nvGraphicFramePr>
          <p:cNvPr id="8" name="Object 7"/>
          <p:cNvGraphicFramePr>
            <a:graphicFrameLocks noChangeAspect="1"/>
          </p:cNvGraphicFramePr>
          <p:nvPr/>
        </p:nvGraphicFramePr>
        <p:xfrm>
          <a:off x="5181600" y="3403442"/>
          <a:ext cx="1082675" cy="601980"/>
        </p:xfrm>
        <a:graphic>
          <a:graphicData uri="http://schemas.openxmlformats.org/presentationml/2006/ole">
            <mc:AlternateContent xmlns:mc="http://schemas.openxmlformats.org/markup-compatibility/2006">
              <mc:Choice xmlns:v="urn:schemas-microsoft-com:vml" Requires="v">
                <p:oleObj spid="_x0000_s5" name="Equation" r:id="rId5" imgW="508000" imgH="254000" progId="">
                  <p:embed/>
                </p:oleObj>
              </mc:Choice>
              <mc:Fallback>
                <p:oleObj name="Equation" r:id="rId5" imgW="508000" imgH="254000" progId="">
                  <p:embed/>
                  <p:pic>
                    <p:nvPicPr>
                      <p:cNvPr id="0" name="Object 7"/>
                      <p:cNvPicPr>
                        <a:picLocks noChangeAspect="1" noChangeArrowheads="1"/>
                      </p:cNvPicPr>
                      <p:nvPr/>
                    </p:nvPicPr>
                    <p:blipFill>
                      <a:blip r:embed="rId6"/>
                      <a:srcRect/>
                      <a:stretch>
                        <a:fillRect/>
                      </a:stretch>
                    </p:blipFill>
                    <p:spPr bwMode="auto">
                      <a:xfrm>
                        <a:off x="5181600" y="3403442"/>
                        <a:ext cx="1082675" cy="6019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p:cNvPicPr>
            <a:picLocks noChangeAspect="1"/>
          </p:cNvPicPr>
          <p:nvPr/>
        </p:nvPicPr>
        <p:blipFill>
          <a:blip r:embed="rId7"/>
          <a:stretch>
            <a:fillRect/>
          </a:stretch>
        </p:blipFill>
        <p:spPr>
          <a:xfrm>
            <a:off x="5020945" y="2011680"/>
            <a:ext cx="1525270" cy="768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1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Pop Quiz </a:t>
            </a:r>
            <a:endParaRPr lang="en-US"/>
          </a:p>
        </p:txBody>
      </p:sp>
      <p:sp>
        <p:nvSpPr>
          <p:cNvPr id="3" name="Text Placeholder 2"/>
          <p:cNvSpPr>
            <a:spLocks noGrp="1"/>
          </p:cNvSpPr>
          <p:nvPr>
            <p:ph type="body" sz="half" idx="1"/>
          </p:nvPr>
        </p:nvSpPr>
        <p:spPr/>
        <p:txBody>
          <a:bodyPr/>
          <a:lstStyle/>
          <a:p>
            <a:r>
              <a:rPr lang="en-US"/>
              <a:t>If variance of a dataset is 9 then the standard deviation is :</a:t>
            </a:r>
            <a:endParaRPr lang="en-US"/>
          </a:p>
          <a:p>
            <a:r>
              <a:rPr lang="en-US"/>
              <a:t>a) 9</a:t>
            </a:r>
            <a:endParaRPr lang="en-US"/>
          </a:p>
          <a:p>
            <a:r>
              <a:rPr lang="en-US"/>
              <a:t>b) 3</a:t>
            </a:r>
            <a:endParaRPr lang="en-US"/>
          </a:p>
          <a:p>
            <a:r>
              <a:rPr lang="en-US"/>
              <a:t>c)-3</a:t>
            </a:r>
            <a:endParaRPr lang="en-US"/>
          </a:p>
          <a:p>
            <a:r>
              <a:rPr lang="en-US"/>
              <a:t>d) 3 &amp; -3</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7"/>
          <p:cNvSpPr txBox="1">
            <a:spLocks noGrp="1"/>
          </p:cNvSpPr>
          <p:nvPr>
            <p:ph type="title"/>
          </p:nvPr>
        </p:nvSpPr>
        <p:spPr>
          <a:xfrm>
            <a:off x="311700" y="2882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5000"/>
              </a:lnSpc>
              <a:spcBef>
                <a:spcPts val="600"/>
              </a:spcBef>
              <a:spcAft>
                <a:spcPts val="0"/>
              </a:spcAft>
              <a:buClr>
                <a:schemeClr val="dk1"/>
              </a:buClr>
              <a:buSzPct val="48000"/>
              <a:buFont typeface="Arial" panose="020B0604020202020204"/>
              <a:buNone/>
            </a:pPr>
            <a:r>
              <a:rPr lang="en-US" sz="2300" b="1">
                <a:solidFill>
                  <a:srgbClr val="05192D"/>
                </a:solidFill>
                <a:highlight>
                  <a:srgbClr val="FFFFFF"/>
                </a:highlight>
              </a:rPr>
              <a:t>Which histogram has larger standard deviation</a:t>
            </a:r>
            <a:endParaRPr sz="2300" b="1">
              <a:solidFill>
                <a:srgbClr val="05192D"/>
              </a:solidFill>
              <a:highlight>
                <a:srgbClr val="FFFFFF"/>
              </a:highlight>
            </a:endParaRPr>
          </a:p>
          <a:p>
            <a:pPr marL="0" lvl="0" indent="0" algn="l" rtl="0">
              <a:lnSpc>
                <a:spcPct val="100000"/>
              </a:lnSpc>
              <a:spcBef>
                <a:spcPts val="600"/>
              </a:spcBef>
              <a:spcAft>
                <a:spcPts val="0"/>
              </a:spcAft>
              <a:buSzPct val="111000"/>
              <a:buNone/>
            </a:pPr>
            <a:endParaRPr sz="2300" b="1">
              <a:solidFill>
                <a:srgbClr val="05192D"/>
              </a:solidFill>
              <a:highlight>
                <a:srgbClr val="FFFFFF"/>
              </a:highlight>
            </a:endParaRPr>
          </a:p>
        </p:txBody>
      </p:sp>
      <p:sp>
        <p:nvSpPr>
          <p:cNvPr id="612" name="Google Shape;612;p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p>
        </p:txBody>
      </p:sp>
      <p:pic>
        <p:nvPicPr>
          <p:cNvPr id="613" name="Google Shape;613;p67"/>
          <p:cNvPicPr preferRelativeResize="0"/>
          <p:nvPr/>
        </p:nvPicPr>
        <p:blipFill rotWithShape="1">
          <a:blip r:embed="rId1"/>
          <a:srcRect/>
          <a:stretch>
            <a:fillRect/>
          </a:stretch>
        </p:blipFill>
        <p:spPr>
          <a:xfrm>
            <a:off x="571499" y="895975"/>
            <a:ext cx="7563324" cy="4400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0"/>
          <p:cNvPicPr preferRelativeResize="0"/>
          <p:nvPr/>
        </p:nvPicPr>
        <p:blipFill>
          <a:blip r:embed="rId1"/>
          <a:stretch>
            <a:fillRect/>
          </a:stretch>
        </p:blipFill>
        <p:spPr>
          <a:xfrm>
            <a:off x="779145" y="-29845"/>
            <a:ext cx="6858000" cy="5143500"/>
          </a:xfrm>
          <a:prstGeom prst="rect">
            <a:avLst/>
          </a:prstGeom>
          <a:noFill/>
          <a:ln>
            <a:noFill/>
          </a:ln>
        </p:spPr>
      </p:pic>
      <p:sp>
        <p:nvSpPr>
          <p:cNvPr id="4" name="Rectangle 4"/>
          <p:cNvSpPr/>
          <p:nvPr/>
        </p:nvSpPr>
        <p:spPr>
          <a:xfrm>
            <a:off x="5722620" y="1777365"/>
            <a:ext cx="3327400" cy="15290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500" dirty="0">
                <a:solidFill>
                  <a:schemeClr val="tx1"/>
                </a:solidFill>
              </a:rPr>
              <a:t>Normal healthy adults have a mean systolic BP of 120 mm of Hg with standard deviation of 10 . What percentage would you expect to have BP :</a:t>
            </a:r>
            <a:endParaRPr lang="en-IN" altLang="en-US" sz="1500" dirty="0">
              <a:solidFill>
                <a:schemeClr val="tx1"/>
              </a:solidFill>
            </a:endParaRPr>
          </a:p>
          <a:p>
            <a:pPr algn="ctr"/>
            <a:r>
              <a:rPr lang="en-IN" altLang="en-US" sz="1500" dirty="0">
                <a:solidFill>
                  <a:schemeClr val="tx1"/>
                </a:solidFill>
              </a:rPr>
              <a:t>a) between 100 and 140</a:t>
            </a:r>
            <a:endParaRPr lang="en-IN" altLang="en-US" sz="1500" dirty="0">
              <a:solidFill>
                <a:schemeClr val="tx1"/>
              </a:solidFill>
            </a:endParaRPr>
          </a:p>
          <a:p>
            <a:pPr algn="ctr"/>
            <a:r>
              <a:rPr lang="en-IN" altLang="en-US" sz="1500" dirty="0">
                <a:solidFill>
                  <a:schemeClr val="tx1"/>
                </a:solidFill>
              </a:rPr>
              <a:t>b) above 140 mm Hg</a:t>
            </a:r>
            <a:r>
              <a:rPr lang="en-US" sz="1500" dirty="0">
                <a:solidFill>
                  <a:schemeClr val="tx1"/>
                </a:solidFill>
              </a:rPr>
              <a:t> </a:t>
            </a:r>
            <a:r>
              <a:rPr lang="en-IN" altLang="en-US" sz="1500" dirty="0">
                <a:solidFill>
                  <a:schemeClr val="tx1"/>
                </a:solidFill>
              </a:rPr>
              <a:t>?</a:t>
            </a:r>
            <a:endParaRPr lang="en-IN" altLang="en-US" sz="15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Measures of Position</a:t>
            </a:r>
            <a:endParaRPr lang="en-GB"/>
          </a:p>
        </p:txBody>
      </p:sp>
      <p:sp>
        <p:nvSpPr>
          <p:cNvPr id="161" name="Google Shape;161;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Measures of Position</a:t>
            </a:r>
            <a:endParaRPr lang="en-GB"/>
          </a:p>
          <a:p>
            <a:pPr marL="457200" lvl="0" indent="-342900" algn="l" rtl="0">
              <a:spcBef>
                <a:spcPts val="1200"/>
              </a:spcBef>
              <a:spcAft>
                <a:spcPts val="0"/>
              </a:spcAft>
              <a:buSzPts val="1800"/>
              <a:buChar char="-"/>
            </a:pPr>
            <a:r>
              <a:rPr lang="en-GB"/>
              <a:t>Percentiles</a:t>
            </a:r>
            <a:endParaRPr lang="en-GB"/>
          </a:p>
          <a:p>
            <a:pPr marL="457200" lvl="0" indent="-342900" algn="l" rtl="0">
              <a:spcBef>
                <a:spcPts val="0"/>
              </a:spcBef>
              <a:spcAft>
                <a:spcPts val="0"/>
              </a:spcAft>
              <a:buSzPts val="1800"/>
              <a:buChar char="-"/>
            </a:pPr>
            <a:r>
              <a:rPr lang="en-GB"/>
              <a:t> Quartiles</a:t>
            </a:r>
            <a:endParaRPr lang="en-GB"/>
          </a:p>
          <a:p>
            <a:pPr marL="457200" lvl="0" indent="-342900" algn="l" rtl="0">
              <a:spcBef>
                <a:spcPts val="0"/>
              </a:spcBef>
              <a:spcAft>
                <a:spcPts val="0"/>
              </a:spcAft>
              <a:buSzPts val="1800"/>
              <a:buChar char="-"/>
            </a:pPr>
            <a:endParaRPr lang="en-GB"/>
          </a:p>
          <a:p>
            <a:pPr marL="457200" lvl="0" indent="-342900" algn="l" rtl="0">
              <a:spcBef>
                <a:spcPts val="0"/>
              </a:spcBef>
              <a:spcAft>
                <a:spcPts val="0"/>
              </a:spcAft>
              <a:buSzPts val="1800"/>
              <a:buChar char="-"/>
            </a:pPr>
            <a:endParaRPr lang="en-GB"/>
          </a:p>
          <a:p>
            <a:pPr marL="114300" lvl="0" indent="0" algn="l" rtl="0">
              <a:spcBef>
                <a:spcPts val="0"/>
              </a:spcBef>
              <a:spcAft>
                <a:spcPts val="0"/>
              </a:spcAft>
              <a:buSzPts val="1800"/>
              <a:buNone/>
            </a:pPr>
            <a:r>
              <a:rPr lang="en-IN" altLang="en-GB"/>
              <a:t>                </a:t>
            </a:r>
            <a:endParaRPr lang="en-GB" b="1"/>
          </a:p>
          <a:p>
            <a:pPr marL="0" lvl="0" indent="0" algn="l" rtl="0">
              <a:spcBef>
                <a:spcPts val="1200"/>
              </a:spcBef>
              <a:spcAft>
                <a:spcPts val="1200"/>
              </a:spcAft>
              <a:buNone/>
            </a:pPr>
            <a:endParaRPr b="1"/>
          </a:p>
        </p:txBody>
      </p:sp>
      <p:sp>
        <p:nvSpPr>
          <p:cNvPr id="2" name="Rectangles 1"/>
          <p:cNvSpPr/>
          <p:nvPr/>
        </p:nvSpPr>
        <p:spPr>
          <a:xfrm>
            <a:off x="1301115" y="2912745"/>
            <a:ext cx="7162800" cy="581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GB" sz="1600" b="1">
                <a:sym typeface="+mn-ea"/>
              </a:rPr>
              <a:t>She got 80 % marks then how come she is in the 90th percentile ?</a:t>
            </a:r>
            <a:r>
              <a:rPr lang="en-GB" sz="1600" b="1">
                <a:sym typeface="+mn-ea"/>
              </a:rPr>
              <a:t> </a:t>
            </a:r>
            <a:endParaRPr lang="en-GB" sz="1600" b="1">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build="p"/>
      <p:bldP spid="161" grpI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1485900" y="228600"/>
            <a:ext cx="6172200" cy="685800"/>
          </a:xfrm>
        </p:spPr>
        <p:txBody>
          <a:bodyPr/>
          <a:lstStyle/>
          <a:p>
            <a:pPr eaLnBrk="1" hangingPunct="1"/>
            <a:r>
              <a:rPr lang="en-US" sz="3000"/>
              <a:t>Measures of Position: Percentiles</a:t>
            </a:r>
            <a:endParaRPr lang="en-US" sz="3000"/>
          </a:p>
        </p:txBody>
      </p:sp>
      <p:sp>
        <p:nvSpPr>
          <p:cNvPr id="55299" name="Rectangle 3"/>
          <p:cNvSpPr>
            <a:spLocks noGrp="1" noChangeArrowheads="1"/>
          </p:cNvSpPr>
          <p:nvPr>
            <p:ph type="body" sz="half" idx="1"/>
          </p:nvPr>
        </p:nvSpPr>
        <p:spPr>
          <a:xfrm>
            <a:off x="1412875" y="1311275"/>
            <a:ext cx="6115050" cy="2400300"/>
          </a:xfrm>
        </p:spPr>
        <p:txBody>
          <a:bodyPr>
            <a:normAutofit/>
          </a:bodyPr>
          <a:lstStyle/>
          <a:p>
            <a:pPr eaLnBrk="1" hangingPunct="1">
              <a:lnSpc>
                <a:spcPct val="80000"/>
              </a:lnSpc>
              <a:spcBef>
                <a:spcPct val="50000"/>
              </a:spcBef>
              <a:defRPr/>
            </a:pPr>
            <a:r>
              <a:rPr lang="en-US" dirty="0"/>
              <a:t>The values that divide the data set into 100 equal parts  are called Percentiles</a:t>
            </a:r>
            <a:endParaRPr lang="en-US" dirty="0"/>
          </a:p>
          <a:p>
            <a:pPr eaLnBrk="1" hangingPunct="1">
              <a:lnSpc>
                <a:spcPct val="80000"/>
              </a:lnSpc>
              <a:spcBef>
                <a:spcPct val="50000"/>
              </a:spcBef>
              <a:defRPr/>
            </a:pPr>
            <a:r>
              <a:rPr lang="en-US" dirty="0"/>
              <a:t>There are 99 percentiles</a:t>
            </a:r>
            <a:endParaRPr lang="en-US" dirty="0"/>
          </a:p>
          <a:p>
            <a:pPr eaLnBrk="1" hangingPunct="1">
              <a:lnSpc>
                <a:spcPct val="80000"/>
              </a:lnSpc>
              <a:spcBef>
                <a:spcPct val="50000"/>
              </a:spcBef>
              <a:defRPr/>
            </a:pPr>
            <a:r>
              <a:rPr lang="en-US" dirty="0"/>
              <a:t>The values that divide the data set into 4 equal parts are called quartiles</a:t>
            </a:r>
            <a:endParaRPr lang="en-US" dirty="0"/>
          </a:p>
          <a:p>
            <a:pPr eaLnBrk="1" hangingPunct="1">
              <a:lnSpc>
                <a:spcPct val="80000"/>
              </a:lnSpc>
              <a:spcBef>
                <a:spcPct val="50000"/>
              </a:spcBef>
              <a:defRPr/>
            </a:pPr>
            <a:r>
              <a:rPr lang="en-US" dirty="0"/>
              <a:t>There are 3 quartiles</a:t>
            </a:r>
            <a:endParaRPr lang="en-US" dirty="0"/>
          </a:p>
          <a:p>
            <a:pPr eaLnBrk="1" hangingPunct="1">
              <a:lnSpc>
                <a:spcPct val="80000"/>
              </a:lnSpc>
              <a:spcBef>
                <a:spcPct val="50000"/>
              </a:spcBef>
              <a:defRPr/>
            </a:pPr>
            <a:endParaRPr lang="en-US" dirty="0"/>
          </a:p>
        </p:txBody>
      </p:sp>
      <p:sp>
        <p:nvSpPr>
          <p:cNvPr id="24582" name="Slide Number Placeholder 6"/>
          <p:cNvSpPr>
            <a:spLocks noGrp="1"/>
          </p:cNvSpPr>
          <p:nvPr>
            <p:ph type="sldNum" sz="quarter" idx="11"/>
          </p:nvPr>
        </p:nvSpPr>
        <p:spPr>
          <a:noFill/>
        </p:spPr>
        <p:txBody>
          <a:bodyPr/>
          <a:lstStyle/>
          <a:p>
            <a:fld id="{11F5243F-80ED-4895-BA69-B4C593A0D04A}" type="slidenum">
              <a:rPr lang="en-US" sz="750" smtClean="0"/>
            </a:fld>
            <a:endParaRPr lang="en-US" sz="75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354455" y="71120"/>
            <a:ext cx="6172200" cy="685800"/>
          </a:xfrm>
        </p:spPr>
        <p:txBody>
          <a:bodyPr>
            <a:normAutofit fontScale="90000"/>
          </a:bodyPr>
          <a:lstStyle/>
          <a:p>
            <a:pPr eaLnBrk="1" hangingPunct="1"/>
            <a:r>
              <a:rPr lang="en-US" sz="3000" dirty="0"/>
              <a:t>Measures of Position: Example of </a:t>
            </a:r>
            <a:br>
              <a:rPr lang="en-US" sz="3000" dirty="0"/>
            </a:br>
            <a:r>
              <a:rPr lang="en-US" sz="3000" dirty="0"/>
              <a:t>a Percentile Graph</a:t>
            </a:r>
            <a:endParaRPr lang="en-US" sz="3000" dirty="0"/>
          </a:p>
        </p:txBody>
      </p:sp>
      <p:sp>
        <p:nvSpPr>
          <p:cNvPr id="81923" name="Slide Number Placeholder 6"/>
          <p:cNvSpPr>
            <a:spLocks noGrp="1"/>
          </p:cNvSpPr>
          <p:nvPr>
            <p:ph type="sldNum" sz="quarter" idx="11"/>
          </p:nvPr>
        </p:nvSpPr>
        <p:spPr>
          <a:noFill/>
        </p:spPr>
        <p:txBody>
          <a:bodyPr/>
          <a:lstStyle/>
          <a:p>
            <a:fld id="{0B2BEEA3-2A95-4D1E-BF00-289E22A797C8}" type="slidenum">
              <a:rPr lang="en-US" sz="750" smtClean="0"/>
            </a:fld>
            <a:endParaRPr lang="en-US" sz="750" dirty="0"/>
          </a:p>
        </p:txBody>
      </p:sp>
      <p:pic>
        <p:nvPicPr>
          <p:cNvPr id="81925" name="Picture 3"/>
          <p:cNvPicPr>
            <a:picLocks noChangeAspect="1" noChangeArrowheads="1"/>
          </p:cNvPicPr>
          <p:nvPr/>
        </p:nvPicPr>
        <p:blipFill>
          <a:blip r:embed="rId1" cstate="print"/>
          <a:srcRect/>
          <a:stretch>
            <a:fillRect/>
          </a:stretch>
        </p:blipFill>
        <p:spPr bwMode="auto">
          <a:xfrm>
            <a:off x="1617345" y="897890"/>
            <a:ext cx="5909072" cy="3486150"/>
          </a:xfrm>
          <a:prstGeom prst="rect">
            <a:avLst/>
          </a:prstGeom>
          <a:noFill/>
          <a:ln w="9525">
            <a:noFill/>
            <a:miter lim="800000"/>
            <a:headEnd/>
            <a:tailEnd/>
          </a:ln>
        </p:spPr>
      </p:pic>
      <p:sp>
        <p:nvSpPr>
          <p:cNvPr id="5" name="TextBox 4"/>
          <p:cNvSpPr txBox="1"/>
          <p:nvPr/>
        </p:nvSpPr>
        <p:spPr>
          <a:xfrm>
            <a:off x="5372100" y="2000250"/>
            <a:ext cx="2102485" cy="414020"/>
          </a:xfrm>
          <a:prstGeom prst="rect">
            <a:avLst/>
          </a:prstGeom>
          <a:noFill/>
        </p:spPr>
        <p:txBody>
          <a:bodyPr wrap="none" rtlCol="0">
            <a:spAutoFit/>
          </a:bodyPr>
          <a:lstStyle/>
          <a:p>
            <a:r>
              <a:rPr lang="en-US" sz="1050" dirty="0"/>
              <a:t>What is the percentile rank for a </a:t>
            </a:r>
            <a:endParaRPr lang="en-US" sz="1050" dirty="0"/>
          </a:p>
          <a:p>
            <a:r>
              <a:rPr lang="en-US" sz="1050" dirty="0"/>
              <a:t>Blood pressure of 130 ? </a:t>
            </a:r>
            <a:endParaRPr lang="en-US" sz="1050" dirty="0"/>
          </a:p>
        </p:txBody>
      </p:sp>
      <p:sp>
        <p:nvSpPr>
          <p:cNvPr id="6" name="TextBox 5"/>
          <p:cNvSpPr txBox="1"/>
          <p:nvPr/>
        </p:nvSpPr>
        <p:spPr>
          <a:xfrm>
            <a:off x="5429250" y="2800350"/>
            <a:ext cx="2049145" cy="252730"/>
          </a:xfrm>
          <a:prstGeom prst="rect">
            <a:avLst/>
          </a:prstGeom>
          <a:noFill/>
        </p:spPr>
        <p:txBody>
          <a:bodyPr wrap="none" rtlCol="0">
            <a:spAutoFit/>
          </a:bodyPr>
          <a:lstStyle/>
          <a:p>
            <a:r>
              <a:rPr lang="en-US" sz="1050" dirty="0"/>
              <a:t>What is the 40</a:t>
            </a:r>
            <a:r>
              <a:rPr lang="en-US" sz="1050" baseline="30000" dirty="0"/>
              <a:t>th</a:t>
            </a:r>
            <a:r>
              <a:rPr lang="en-US" sz="1050" dirty="0"/>
              <a:t> percentile  BP?</a:t>
            </a:r>
            <a:endParaRPr lang="en-US" sz="1050" dirty="0"/>
          </a:p>
        </p:txBody>
      </p:sp>
      <p:sp>
        <p:nvSpPr>
          <p:cNvPr id="7" name="TextBox 6"/>
          <p:cNvSpPr txBox="1"/>
          <p:nvPr/>
        </p:nvSpPr>
        <p:spPr>
          <a:xfrm>
            <a:off x="4265295" y="4410710"/>
            <a:ext cx="1221105" cy="252730"/>
          </a:xfrm>
          <a:prstGeom prst="rect">
            <a:avLst/>
          </a:prstGeom>
          <a:noFill/>
          <a:ln>
            <a:solidFill>
              <a:srgbClr val="C00000"/>
            </a:solidFill>
          </a:ln>
        </p:spPr>
        <p:txBody>
          <a:bodyPr wrap="none" rtlCol="0">
            <a:spAutoFit/>
          </a:bodyPr>
          <a:lstStyle/>
          <a:p>
            <a:r>
              <a:rPr lang="en-US" sz="1050" dirty="0"/>
              <a:t>(Blood Pressure) </a:t>
            </a:r>
            <a:endParaRPr lang="en-US" sz="1050" dirty="0"/>
          </a:p>
        </p:txBody>
      </p:sp>
      <p:sp>
        <p:nvSpPr>
          <p:cNvPr id="8" name="TextBox 7"/>
          <p:cNvSpPr txBox="1"/>
          <p:nvPr/>
        </p:nvSpPr>
        <p:spPr>
          <a:xfrm>
            <a:off x="1200150" y="1543050"/>
            <a:ext cx="400050" cy="1868805"/>
          </a:xfrm>
          <a:prstGeom prst="rect">
            <a:avLst/>
          </a:prstGeom>
          <a:noFill/>
          <a:ln>
            <a:solidFill>
              <a:srgbClr val="C00000"/>
            </a:solidFill>
          </a:ln>
        </p:spPr>
        <p:txBody>
          <a:bodyPr wrap="square" rtlCol="0">
            <a:spAutoFit/>
          </a:bodyPr>
          <a:lstStyle/>
          <a:p>
            <a:r>
              <a:rPr lang="en-US" sz="1050" dirty="0"/>
              <a:t>P</a:t>
            </a:r>
            <a:endParaRPr lang="en-US" sz="1050" dirty="0"/>
          </a:p>
          <a:p>
            <a:r>
              <a:rPr lang="en-US" sz="1050" dirty="0"/>
              <a:t>E</a:t>
            </a:r>
            <a:endParaRPr lang="en-US" sz="1050" dirty="0"/>
          </a:p>
          <a:p>
            <a:r>
              <a:rPr lang="en-US" sz="1050" dirty="0"/>
              <a:t>R</a:t>
            </a:r>
            <a:endParaRPr lang="en-US" sz="1050" dirty="0"/>
          </a:p>
          <a:p>
            <a:r>
              <a:rPr lang="en-US" sz="1050" dirty="0"/>
              <a:t>C</a:t>
            </a:r>
            <a:endParaRPr lang="en-US" sz="1050" dirty="0"/>
          </a:p>
          <a:p>
            <a:r>
              <a:rPr lang="en-US" sz="1050" dirty="0"/>
              <a:t>E</a:t>
            </a:r>
            <a:endParaRPr lang="en-US" sz="1050" dirty="0"/>
          </a:p>
          <a:p>
            <a:r>
              <a:rPr lang="en-US" sz="1050" dirty="0"/>
              <a:t>N</a:t>
            </a:r>
            <a:endParaRPr lang="en-US" sz="1050" dirty="0"/>
          </a:p>
          <a:p>
            <a:r>
              <a:rPr lang="en-US" sz="1050" dirty="0"/>
              <a:t>T</a:t>
            </a:r>
            <a:endParaRPr lang="en-US" sz="1050" dirty="0"/>
          </a:p>
          <a:p>
            <a:r>
              <a:rPr lang="en-US" sz="1050" dirty="0"/>
              <a:t>I</a:t>
            </a:r>
            <a:endParaRPr lang="en-US" sz="1050" dirty="0"/>
          </a:p>
          <a:p>
            <a:r>
              <a:rPr lang="en-US" sz="1050" dirty="0"/>
              <a:t>L</a:t>
            </a:r>
            <a:endParaRPr lang="en-US" sz="1050" dirty="0"/>
          </a:p>
          <a:p>
            <a:r>
              <a:rPr lang="en-US" sz="1050" dirty="0"/>
              <a:t>E</a:t>
            </a:r>
            <a:endParaRPr lang="en-US" sz="1050" dirty="0"/>
          </a:p>
          <a:p>
            <a:endParaRPr lang="en-US" sz="1050" dirty="0"/>
          </a:p>
        </p:txBody>
      </p:sp>
      <p:sp>
        <p:nvSpPr>
          <p:cNvPr id="9" name="TextBox 8"/>
          <p:cNvSpPr txBox="1"/>
          <p:nvPr/>
        </p:nvSpPr>
        <p:spPr>
          <a:xfrm>
            <a:off x="5486400" y="2514600"/>
            <a:ext cx="1116330" cy="252730"/>
          </a:xfrm>
          <a:prstGeom prst="rect">
            <a:avLst/>
          </a:prstGeom>
          <a:noFill/>
        </p:spPr>
        <p:txBody>
          <a:bodyPr wrap="none" rtlCol="0">
            <a:spAutoFit/>
          </a:bodyPr>
          <a:lstStyle/>
          <a:p>
            <a:r>
              <a:rPr lang="en-US" sz="1050" b="1" dirty="0">
                <a:solidFill>
                  <a:srgbClr val="FF0000"/>
                </a:solidFill>
              </a:rPr>
              <a:t>70</a:t>
            </a:r>
            <a:r>
              <a:rPr lang="en-US" sz="1050" b="1" baseline="30000" dirty="0">
                <a:solidFill>
                  <a:srgbClr val="FF0000"/>
                </a:solidFill>
              </a:rPr>
              <a:t>th</a:t>
            </a:r>
            <a:r>
              <a:rPr lang="en-US" sz="1050" b="1" dirty="0">
                <a:solidFill>
                  <a:srgbClr val="FF0000"/>
                </a:solidFill>
              </a:rPr>
              <a:t> percentile </a:t>
            </a:r>
            <a:endParaRPr lang="en-US" sz="1050" b="1" dirty="0">
              <a:solidFill>
                <a:srgbClr val="FF0000"/>
              </a:solidFill>
            </a:endParaRPr>
          </a:p>
        </p:txBody>
      </p:sp>
      <p:sp>
        <p:nvSpPr>
          <p:cNvPr id="10" name="TextBox 9"/>
          <p:cNvSpPr txBox="1"/>
          <p:nvPr/>
        </p:nvSpPr>
        <p:spPr>
          <a:xfrm>
            <a:off x="5600700" y="3143250"/>
            <a:ext cx="968375" cy="252730"/>
          </a:xfrm>
          <a:prstGeom prst="rect">
            <a:avLst/>
          </a:prstGeom>
          <a:noFill/>
        </p:spPr>
        <p:txBody>
          <a:bodyPr wrap="none" rtlCol="0">
            <a:spAutoFit/>
          </a:bodyPr>
          <a:lstStyle/>
          <a:p>
            <a:r>
              <a:rPr lang="en-US" sz="1050" b="1" dirty="0">
                <a:solidFill>
                  <a:srgbClr val="FF0000"/>
                </a:solidFill>
              </a:rPr>
              <a:t>118 mm Hg  </a:t>
            </a:r>
            <a:endParaRPr lang="en-US" sz="1050" b="1" dirty="0">
              <a:solidFill>
                <a:srgbClr val="FF0000"/>
              </a:solidFill>
            </a:endParaRPr>
          </a:p>
        </p:txBody>
      </p:sp>
      <p:sp>
        <p:nvSpPr>
          <p:cNvPr id="11" name="TextBox 10"/>
          <p:cNvSpPr txBox="1"/>
          <p:nvPr/>
        </p:nvSpPr>
        <p:spPr>
          <a:xfrm>
            <a:off x="5372100" y="3657600"/>
            <a:ext cx="3071495" cy="321945"/>
          </a:xfrm>
          <a:prstGeom prst="rect">
            <a:avLst/>
          </a:prstGeom>
          <a:noFill/>
        </p:spPr>
        <p:txBody>
          <a:bodyPr wrap="none" rtlCol="0">
            <a:spAutoFit/>
          </a:bodyPr>
          <a:lstStyle/>
          <a:p>
            <a:r>
              <a:rPr lang="en-US" sz="1500" b="1" dirty="0">
                <a:solidFill>
                  <a:srgbClr val="7030A0"/>
                </a:solidFill>
              </a:rPr>
              <a:t>What is the 60</a:t>
            </a:r>
            <a:r>
              <a:rPr lang="en-US" sz="1500" b="1" baseline="30000" dirty="0">
                <a:solidFill>
                  <a:srgbClr val="7030A0"/>
                </a:solidFill>
              </a:rPr>
              <a:t>th</a:t>
            </a:r>
            <a:r>
              <a:rPr lang="en-US" sz="1500" b="1" dirty="0">
                <a:solidFill>
                  <a:srgbClr val="7030A0"/>
                </a:solidFill>
              </a:rPr>
              <a:t> percentile BP ? </a:t>
            </a:r>
            <a:endParaRPr lang="en-US" sz="15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bldLvl="0" animBg="1"/>
      <p:bldP spid="8" grpId="0" bldLvl="0" animBg="1"/>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Other EDA </a:t>
            </a:r>
            <a:r>
              <a:rPr lang="en-US" altLang="en-IN"/>
              <a:t>use</a:t>
            </a:r>
            <a:r>
              <a:rPr lang="en-IN" altLang="en-US"/>
              <a:t>s- </a:t>
            </a:r>
            <a:r>
              <a:rPr lang="en-US">
                <a:sym typeface="+mn-ea"/>
              </a:rPr>
              <a:t>Shapes of Distributions</a:t>
            </a:r>
            <a:br>
              <a:rPr lang="en-US"/>
            </a:br>
            <a:r>
              <a:rPr lang="en-IN" altLang="en-US"/>
              <a:t> </a:t>
            </a:r>
            <a:endParaRPr lang="en-IN" altLang="en-US"/>
          </a:p>
        </p:txBody>
      </p:sp>
      <p:pic>
        <p:nvPicPr>
          <p:cNvPr id="49155" name="Picture 6" descr="bell_shaped"/>
          <p:cNvPicPr>
            <a:picLocks noGrp="1" noChangeAspect="1" noChangeArrowheads="1"/>
          </p:cNvPicPr>
          <p:nvPr>
            <p:ph idx="1"/>
          </p:nvPr>
        </p:nvPicPr>
        <p:blipFill>
          <a:blip r:embed="rId1" cstate="print"/>
          <a:srcRect/>
          <a:stretch>
            <a:fillRect/>
          </a:stretch>
        </p:blipFill>
        <p:spPr bwMode="auto">
          <a:xfrm>
            <a:off x="570230" y="1229360"/>
            <a:ext cx="2343150" cy="1419225"/>
          </a:xfrm>
          <a:prstGeom prst="rect">
            <a:avLst/>
          </a:prstGeom>
          <a:noFill/>
          <a:ln w="9525">
            <a:noFill/>
            <a:miter lim="800000"/>
            <a:headEnd/>
            <a:tailEnd/>
          </a:ln>
        </p:spPr>
      </p:pic>
      <p:pic>
        <p:nvPicPr>
          <p:cNvPr id="50179" name="Picture 7" descr="right_skewed"/>
          <p:cNvPicPr>
            <a:picLocks noChangeAspect="1" noChangeArrowheads="1"/>
          </p:cNvPicPr>
          <p:nvPr/>
        </p:nvPicPr>
        <p:blipFill>
          <a:blip r:embed="rId2" cstate="print"/>
          <a:srcRect/>
          <a:stretch>
            <a:fillRect/>
          </a:stretch>
        </p:blipFill>
        <p:spPr bwMode="auto">
          <a:xfrm>
            <a:off x="5234067" y="1218804"/>
            <a:ext cx="2786063" cy="1687115"/>
          </a:xfrm>
          <a:prstGeom prst="rect">
            <a:avLst/>
          </a:prstGeom>
          <a:noFill/>
          <a:ln w="9525">
            <a:noFill/>
            <a:miter lim="800000"/>
            <a:headEnd/>
            <a:tailEnd/>
          </a:ln>
        </p:spPr>
      </p:pic>
      <p:pic>
        <p:nvPicPr>
          <p:cNvPr id="50180" name="Picture 8" descr="left_skewed"/>
          <p:cNvPicPr>
            <a:picLocks noChangeAspect="1" noChangeArrowheads="1"/>
          </p:cNvPicPr>
          <p:nvPr/>
        </p:nvPicPr>
        <p:blipFill>
          <a:blip r:embed="rId3" cstate="print"/>
          <a:srcRect/>
          <a:stretch>
            <a:fillRect/>
          </a:stretch>
        </p:blipFill>
        <p:spPr bwMode="auto">
          <a:xfrm>
            <a:off x="2552065" y="3105468"/>
            <a:ext cx="2800350" cy="1696641"/>
          </a:xfrm>
          <a:prstGeom prst="rect">
            <a:avLst/>
          </a:prstGeom>
          <a:noFill/>
          <a:ln w="9525">
            <a:noFill/>
            <a:miter lim="800000"/>
            <a:headEnd/>
            <a:tailEnd/>
          </a:ln>
        </p:spPr>
      </p:pic>
      <p:sp>
        <p:nvSpPr>
          <p:cNvPr id="4" name="Rectangle 4"/>
          <p:cNvSpPr/>
          <p:nvPr/>
        </p:nvSpPr>
        <p:spPr>
          <a:xfrm>
            <a:off x="3469005" y="1607185"/>
            <a:ext cx="1209675" cy="66421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500" dirty="0">
                <a:solidFill>
                  <a:schemeClr val="tx1"/>
                </a:solidFill>
              </a:rPr>
              <a:t>This is Normal </a:t>
            </a:r>
            <a:endParaRPr lang="en-IN" altLang="en-US" sz="1500" dirty="0">
              <a:solidFill>
                <a:schemeClr val="tx1"/>
              </a:solidFill>
            </a:endParaRPr>
          </a:p>
        </p:txBody>
      </p:sp>
      <p:cxnSp>
        <p:nvCxnSpPr>
          <p:cNvPr id="3" name="Straight Arrow Connector 2"/>
          <p:cNvCxnSpPr>
            <a:stCxn id="4" idx="1"/>
          </p:cNvCxnSpPr>
          <p:nvPr/>
        </p:nvCxnSpPr>
        <p:spPr>
          <a:xfrm flipH="1" flipV="1">
            <a:off x="2545715" y="1934210"/>
            <a:ext cx="923290" cy="5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348740" y="342900"/>
            <a:ext cx="6309360" cy="685800"/>
          </a:xfrm>
        </p:spPr>
        <p:txBody>
          <a:bodyPr>
            <a:normAutofit/>
          </a:bodyPr>
          <a:lstStyle/>
          <a:p>
            <a:pPr eaLnBrk="1" hangingPunct="1"/>
            <a:r>
              <a:rPr lang="en-IN" altLang="en-US" b="1" dirty="0"/>
              <a:t>Other EDA USES- Catch Outliers </a:t>
            </a:r>
            <a:endParaRPr lang="en-IN" altLang="en-US" b="1" dirty="0"/>
          </a:p>
        </p:txBody>
      </p:sp>
      <p:sp>
        <p:nvSpPr>
          <p:cNvPr id="33795" name="Rectangle 3"/>
          <p:cNvSpPr>
            <a:spLocks noGrp="1" noChangeArrowheads="1"/>
          </p:cNvSpPr>
          <p:nvPr>
            <p:ph type="body" sz="half" idx="1"/>
          </p:nvPr>
        </p:nvSpPr>
        <p:spPr>
          <a:xfrm>
            <a:off x="1485900" y="1028700"/>
            <a:ext cx="6115050" cy="2857500"/>
          </a:xfrm>
        </p:spPr>
        <p:txBody>
          <a:bodyPr>
            <a:normAutofit/>
          </a:bodyPr>
          <a:lstStyle/>
          <a:p>
            <a:pPr eaLnBrk="1" hangingPunct="1">
              <a:spcBef>
                <a:spcPct val="50000"/>
              </a:spcBef>
              <a:defRPr/>
            </a:pPr>
            <a:r>
              <a:rPr lang="en-US" sz="2000" dirty="0"/>
              <a:t>The </a:t>
            </a:r>
            <a:r>
              <a:rPr lang="en-US" sz="2000" dirty="0">
                <a:solidFill>
                  <a:schemeClr val="tx1"/>
                </a:solidFill>
                <a:effectLst>
                  <a:outerShdw blurRad="38100" dist="38100" dir="2700000" algn="tl">
                    <a:srgbClr val="C0C0C0"/>
                  </a:outerShdw>
                </a:effectLst>
              </a:rPr>
              <a:t>group of numbers</a:t>
            </a:r>
            <a:r>
              <a:rPr lang="en-US" sz="2000" dirty="0"/>
              <a:t> : </a:t>
            </a:r>
            <a:r>
              <a:rPr lang="en-US" sz="2000" dirty="0">
                <a:latin typeface="Times New Roman" panose="02020603050405020304" pitchFamily="18" charset="0"/>
                <a:cs typeface="Times New Roman" panose="02020603050405020304" pitchFamily="18" charset="0"/>
              </a:rPr>
              <a:t>Low, Q</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MD, Q</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High is the </a:t>
            </a:r>
            <a:r>
              <a:rPr lang="en-US" sz="2000" b="1" dirty="0">
                <a:latin typeface="Times New Roman" panose="02020603050405020304" pitchFamily="18" charset="0"/>
                <a:cs typeface="Times New Roman" panose="02020603050405020304" pitchFamily="18" charset="0"/>
              </a:rPr>
              <a:t>five-number summary</a:t>
            </a:r>
            <a:endParaRPr lang="en-US" sz="2000" b="1" dirty="0">
              <a:latin typeface="Times New Roman" panose="02020603050405020304" pitchFamily="18" charset="0"/>
              <a:cs typeface="Times New Roman" panose="02020603050405020304" pitchFamily="18" charset="0"/>
            </a:endParaRPr>
          </a:p>
          <a:p>
            <a:pPr eaLnBrk="1" hangingPunct="1">
              <a:spcBef>
                <a:spcPct val="50000"/>
              </a:spcBef>
              <a:defRPr/>
            </a:pPr>
            <a:r>
              <a:rPr lang="en-US" sz="2000" dirty="0"/>
              <a:t>We can us the </a:t>
            </a:r>
            <a:r>
              <a:rPr lang="en-US" sz="2000" b="1" dirty="0" err="1">
                <a:solidFill>
                  <a:schemeClr val="tx1"/>
                </a:solidFill>
                <a:effectLst>
                  <a:outerShdw blurRad="38100" dist="38100" dir="2700000" algn="tl">
                    <a:srgbClr val="C0C0C0"/>
                  </a:outerShdw>
                </a:effectLst>
              </a:rPr>
              <a:t>Boxplot  </a:t>
            </a:r>
            <a:r>
              <a:rPr lang="en-US" sz="2000" dirty="0" err="1">
                <a:solidFill>
                  <a:schemeClr val="tx1"/>
                </a:solidFill>
                <a:effectLst>
                  <a:outerShdw blurRad="38100" dist="38100" dir="2700000" algn="tl">
                    <a:srgbClr val="C0C0C0"/>
                  </a:outerShdw>
                </a:effectLst>
              </a:rPr>
              <a:t>to represent a five number summary</a:t>
            </a:r>
            <a:endParaRPr lang="en-US" sz="2000" dirty="0">
              <a:solidFill>
                <a:schemeClr val="tx1"/>
              </a:solidFill>
            </a:endParaRPr>
          </a:p>
          <a:p>
            <a:pPr eaLnBrk="1" hangingPunct="1">
              <a:spcBef>
                <a:spcPct val="50000"/>
              </a:spcBef>
              <a:defRPr/>
            </a:pPr>
            <a:r>
              <a:rPr lang="en-IN" altLang="en-US" sz="2000" b="1" dirty="0"/>
              <a:t>Boxplots are very useful to catch outliers in the data ( extremely high or low values)</a:t>
            </a:r>
            <a:endParaRPr lang="en-IN" altLang="en-US" sz="2000" b="1" dirty="0"/>
          </a:p>
        </p:txBody>
      </p:sp>
      <p:sp>
        <p:nvSpPr>
          <p:cNvPr id="88068" name="Slide Number Placeholder 5"/>
          <p:cNvSpPr>
            <a:spLocks noGrp="1"/>
          </p:cNvSpPr>
          <p:nvPr>
            <p:ph type="sldNum" sz="quarter" idx="11"/>
          </p:nvPr>
        </p:nvSpPr>
        <p:spPr>
          <a:noFill/>
        </p:spPr>
        <p:txBody>
          <a:bodyPr/>
          <a:lstStyle/>
          <a:p>
            <a:fld id="{FCF7EEB0-C3D2-4BBC-A21A-76038C570E93}" type="slidenum">
              <a:rPr lang="en-US" sz="750" smtClean="0"/>
            </a:fld>
            <a:endParaRPr lang="en-US" sz="7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485900" y="311944"/>
            <a:ext cx="6172200" cy="514350"/>
          </a:xfrm>
        </p:spPr>
        <p:txBody>
          <a:bodyPr>
            <a:normAutofit fontScale="90000"/>
          </a:bodyPr>
          <a:lstStyle/>
          <a:p>
            <a:pPr eaLnBrk="1" hangingPunct="1"/>
            <a:r>
              <a:rPr lang="en-US" sz="2700"/>
              <a:t>Example </a:t>
            </a:r>
            <a:r>
              <a:rPr lang="en-IN" altLang="en-US" sz="2700"/>
              <a:t>Boxplot</a:t>
            </a:r>
            <a:endParaRPr lang="en-IN" altLang="en-US" sz="2700"/>
          </a:p>
        </p:txBody>
      </p:sp>
      <p:sp>
        <p:nvSpPr>
          <p:cNvPr id="11267" name="Rectangle 3"/>
          <p:cNvSpPr>
            <a:spLocks noGrp="1" noChangeArrowheads="1"/>
          </p:cNvSpPr>
          <p:nvPr>
            <p:ph type="body" idx="1"/>
          </p:nvPr>
        </p:nvSpPr>
        <p:spPr>
          <a:xfrm>
            <a:off x="499745" y="742950"/>
            <a:ext cx="7101205" cy="3200400"/>
          </a:xfrm>
        </p:spPr>
        <p:txBody>
          <a:bodyPr/>
          <a:lstStyle/>
          <a:p>
            <a:pPr marL="0" indent="0">
              <a:buFont typeface="Wingdings" panose="05000000000000000000" pitchFamily="2" charset="2"/>
              <a:buNone/>
              <a:defRPr/>
            </a:pPr>
            <a:r>
              <a:rPr lang="en-US" dirty="0"/>
              <a:t>  Find the 5 number summary and construct a </a:t>
            </a:r>
            <a:r>
              <a:rPr lang="en-US" dirty="0" err="1"/>
              <a:t>boxplot</a:t>
            </a:r>
            <a:r>
              <a:rPr lang="en-US" dirty="0"/>
              <a:t> for the data.           89, 47, 164, 296, 30, 215, 138, 78, 48, 39</a:t>
            </a:r>
            <a:endParaRPr lang="en-US" dirty="0"/>
          </a:p>
          <a:p>
            <a:pPr marL="400050" lvl="1" indent="0">
              <a:buFont typeface="Wingdings" panose="05000000000000000000" pitchFamily="2" charset="2"/>
              <a:buNone/>
              <a:defRPr/>
            </a:pPr>
            <a:r>
              <a:rPr lang="en-US" sz="1800" dirty="0">
                <a:solidFill>
                  <a:srgbClr val="FF0000"/>
                </a:solidFill>
                <a:ea typeface="+mn-ea"/>
                <a:cs typeface="+mn-cs"/>
              </a:rPr>
              <a:t> Sort the data </a:t>
            </a:r>
            <a:endParaRPr lang="en-US" sz="1800" dirty="0">
              <a:solidFill>
                <a:srgbClr val="FF0000"/>
              </a:solidFill>
              <a:ea typeface="+mn-ea"/>
              <a:cs typeface="+mn-cs"/>
            </a:endParaRPr>
          </a:p>
          <a:p>
            <a:pPr marL="400050" lvl="1" indent="0">
              <a:buFont typeface="Wingdings" panose="05000000000000000000" pitchFamily="2" charset="2"/>
              <a:buNone/>
              <a:defRPr/>
            </a:pPr>
            <a:r>
              <a:rPr lang="en-US" sz="1800" dirty="0">
                <a:ea typeface="+mn-ea"/>
                <a:cs typeface="+mn-cs"/>
              </a:rPr>
              <a:t>30, 39, 47, 48, 78, 89, 138, 164, 215, 296</a:t>
            </a:r>
            <a:endParaRPr lang="en-US" sz="1800" dirty="0">
              <a:ea typeface="+mn-ea"/>
              <a:cs typeface="+mn-cs"/>
            </a:endParaRPr>
          </a:p>
          <a:p>
            <a:pPr>
              <a:buFont typeface="Wingdings" panose="05000000000000000000" pitchFamily="2" charset="2"/>
              <a:buNone/>
              <a:defRPr/>
            </a:pPr>
            <a:endParaRPr lang="en-US" sz="2100" dirty="0"/>
          </a:p>
          <a:p>
            <a:pPr>
              <a:buFont typeface="Wingdings" panose="05000000000000000000" pitchFamily="2" charset="2"/>
              <a:buNone/>
              <a:defRPr/>
            </a:pPr>
            <a:r>
              <a:rPr lang="en-US" sz="2100" dirty="0"/>
              <a:t>Five-Number Summary: </a:t>
            </a:r>
            <a:r>
              <a:rPr lang="en-US" sz="2100" dirty="0">
                <a:latin typeface="Arial Black" panose="020B0A04020102020204" pitchFamily="34" charset="0"/>
              </a:rPr>
              <a:t>30-47-83.5-164-296</a:t>
            </a:r>
            <a:endParaRPr lang="en-US" sz="2100" dirty="0">
              <a:latin typeface="Arial Black" panose="020B0A04020102020204" pitchFamily="34" charset="0"/>
            </a:endParaRPr>
          </a:p>
          <a:p>
            <a:pPr lvl="1">
              <a:buFont typeface="Wingdings" panose="05000000000000000000" pitchFamily="2" charset="2"/>
              <a:buNone/>
              <a:defRPr/>
            </a:pPr>
            <a:endParaRPr lang="en-US" dirty="0">
              <a:ea typeface="+mn-ea"/>
              <a:cs typeface="+mn-cs"/>
            </a:endParaRPr>
          </a:p>
          <a:p>
            <a:pPr lvl="1">
              <a:buFont typeface="Wingdings" panose="05000000000000000000" pitchFamily="2" charset="2"/>
              <a:buNone/>
              <a:defRPr/>
            </a:pPr>
            <a:endParaRPr lang="en-US" sz="900" dirty="0">
              <a:ea typeface="+mn-ea"/>
              <a:cs typeface="+mn-cs"/>
            </a:endParaRPr>
          </a:p>
          <a:p>
            <a:pPr>
              <a:buFont typeface="Wingdings" panose="05000000000000000000" pitchFamily="2" charset="2"/>
              <a:buNone/>
              <a:defRPr/>
            </a:pPr>
            <a:endParaRPr lang="en-US" sz="2100" dirty="0"/>
          </a:p>
          <a:p>
            <a:pPr>
              <a:buFont typeface="Wingdings" panose="05000000000000000000" pitchFamily="2" charset="2"/>
              <a:buNone/>
              <a:defRPr/>
            </a:pPr>
            <a:endParaRPr lang="en-US" sz="2100" dirty="0"/>
          </a:p>
          <a:p>
            <a:pPr lvl="1">
              <a:buFont typeface="Wingdings" panose="05000000000000000000" pitchFamily="2" charset="2"/>
              <a:buNone/>
              <a:defRPr/>
            </a:pPr>
            <a:endParaRPr lang="en-US" sz="1800" dirty="0">
              <a:ea typeface="+mn-ea"/>
              <a:cs typeface="+mn-cs"/>
            </a:endParaRPr>
          </a:p>
        </p:txBody>
      </p:sp>
      <p:sp>
        <p:nvSpPr>
          <p:cNvPr id="91140" name="Slide Number Placeholder 3"/>
          <p:cNvSpPr>
            <a:spLocks noGrp="1"/>
          </p:cNvSpPr>
          <p:nvPr>
            <p:ph type="sldNum" sz="quarter" idx="11"/>
          </p:nvPr>
        </p:nvSpPr>
        <p:spPr>
          <a:noFill/>
        </p:spPr>
        <p:txBody>
          <a:bodyPr/>
          <a:lstStyle/>
          <a:p>
            <a:fld id="{4719956E-4BD4-432A-99B1-59015CA6F14A}" type="slidenum">
              <a:rPr lang="en-US" sz="1050" smtClean="0"/>
            </a:fld>
            <a:endParaRPr lang="en-US" sz="1050"/>
          </a:p>
        </p:txBody>
      </p:sp>
      <p:cxnSp>
        <p:nvCxnSpPr>
          <p:cNvPr id="16" name="Straight Arrow Connector 15"/>
          <p:cNvCxnSpPr>
            <a:cxnSpLocks noChangeShapeType="1"/>
          </p:cNvCxnSpPr>
          <p:nvPr/>
        </p:nvCxnSpPr>
        <p:spPr bwMode="auto">
          <a:xfrm rot="5400000" flipH="1" flipV="1">
            <a:off x="2734191" y="2134354"/>
            <a:ext cx="205979" cy="0"/>
          </a:xfrm>
          <a:prstGeom prst="straightConnector1">
            <a:avLst/>
          </a:prstGeom>
          <a:noFill/>
          <a:ln w="25400" algn="ctr">
            <a:solidFill>
              <a:schemeClr val="tx1"/>
            </a:solidFill>
            <a:round/>
            <a:tailEnd type="arrow" w="med" len="med"/>
          </a:ln>
        </p:spPr>
      </p:cxnSp>
      <p:cxnSp>
        <p:nvCxnSpPr>
          <p:cNvPr id="11" name="Straight Arrow Connector 10"/>
          <p:cNvCxnSpPr>
            <a:cxnSpLocks noChangeShapeType="1"/>
          </p:cNvCxnSpPr>
          <p:nvPr/>
        </p:nvCxnSpPr>
        <p:spPr bwMode="auto">
          <a:xfrm rot="5400000" flipH="1" flipV="1">
            <a:off x="1782961" y="2187694"/>
            <a:ext cx="205979" cy="0"/>
          </a:xfrm>
          <a:prstGeom prst="straightConnector1">
            <a:avLst/>
          </a:prstGeom>
          <a:noFill/>
          <a:ln w="25400" algn="ctr">
            <a:solidFill>
              <a:schemeClr val="tx1"/>
            </a:solidFill>
            <a:round/>
            <a:tailEnd type="arrow" w="med" len="med"/>
          </a:ln>
        </p:spPr>
      </p:cxnSp>
      <p:cxnSp>
        <p:nvCxnSpPr>
          <p:cNvPr id="17" name="Straight Arrow Connector 16"/>
          <p:cNvCxnSpPr>
            <a:cxnSpLocks noChangeShapeType="1"/>
          </p:cNvCxnSpPr>
          <p:nvPr/>
        </p:nvCxnSpPr>
        <p:spPr bwMode="auto">
          <a:xfrm rot="5400000" flipH="1" flipV="1">
            <a:off x="3947041" y="2187694"/>
            <a:ext cx="205979" cy="0"/>
          </a:xfrm>
          <a:prstGeom prst="straightConnector1">
            <a:avLst/>
          </a:prstGeom>
          <a:noFill/>
          <a:ln w="25400" algn="ctr">
            <a:solidFill>
              <a:schemeClr val="tx1"/>
            </a:solidFill>
            <a:round/>
            <a:tailEnd type="arrow" w="med" len="med"/>
          </a:ln>
        </p:spPr>
      </p:cxnSp>
      <p:cxnSp>
        <p:nvCxnSpPr>
          <p:cNvPr id="12" name="Straight Arrow Connector 11"/>
          <p:cNvCxnSpPr>
            <a:cxnSpLocks noChangeShapeType="1"/>
          </p:cNvCxnSpPr>
          <p:nvPr/>
        </p:nvCxnSpPr>
        <p:spPr bwMode="auto">
          <a:xfrm rot="5400000" flipH="1" flipV="1">
            <a:off x="998657" y="2187694"/>
            <a:ext cx="205979" cy="0"/>
          </a:xfrm>
          <a:prstGeom prst="straightConnector1">
            <a:avLst/>
          </a:prstGeom>
          <a:noFill/>
          <a:ln w="25400" algn="ctr">
            <a:solidFill>
              <a:schemeClr val="tx1"/>
            </a:solidFill>
            <a:round/>
            <a:tailEnd type="arrow" w="med" len="med"/>
          </a:ln>
        </p:spPr>
      </p:cxnSp>
      <p:cxnSp>
        <p:nvCxnSpPr>
          <p:cNvPr id="13" name="Straight Arrow Connector 12"/>
          <p:cNvCxnSpPr>
            <a:cxnSpLocks noChangeShapeType="1"/>
          </p:cNvCxnSpPr>
          <p:nvPr/>
        </p:nvCxnSpPr>
        <p:spPr bwMode="auto">
          <a:xfrm rot="5400000" flipH="1" flipV="1">
            <a:off x="4915416" y="2187694"/>
            <a:ext cx="205979" cy="0"/>
          </a:xfrm>
          <a:prstGeom prst="straightConnector1">
            <a:avLst/>
          </a:prstGeom>
          <a:noFill/>
          <a:ln w="25400" algn="ctr">
            <a:solidFill>
              <a:schemeClr val="tx1"/>
            </a:solidFill>
            <a:round/>
            <a:tailEnd type="arrow" w="med" len="med"/>
          </a:ln>
        </p:spPr>
      </p:cxnSp>
      <p:pic>
        <p:nvPicPr>
          <p:cNvPr id="81926" name="Picture 6"/>
          <p:cNvPicPr>
            <a:picLocks noChangeAspect="1" noChangeArrowheads="1"/>
          </p:cNvPicPr>
          <p:nvPr/>
        </p:nvPicPr>
        <p:blipFill>
          <a:blip r:embed="rId1" cstate="print"/>
          <a:srcRect/>
          <a:stretch>
            <a:fillRect/>
          </a:stretch>
        </p:blipFill>
        <p:spPr bwMode="auto">
          <a:xfrm>
            <a:off x="1771650" y="4262438"/>
            <a:ext cx="5657850" cy="423863"/>
          </a:xfrm>
          <a:prstGeom prst="rect">
            <a:avLst/>
          </a:prstGeom>
          <a:noFill/>
          <a:ln w="9525">
            <a:noFill/>
            <a:miter lim="800000"/>
            <a:headEnd/>
            <a:tailEnd/>
          </a:ln>
        </p:spPr>
      </p:pic>
      <p:sp>
        <p:nvSpPr>
          <p:cNvPr id="21" name="Oval 20"/>
          <p:cNvSpPr>
            <a:spLocks noChangeArrowheads="1"/>
          </p:cNvSpPr>
          <p:nvPr/>
        </p:nvSpPr>
        <p:spPr bwMode="auto">
          <a:xfrm>
            <a:off x="7160419" y="3738563"/>
            <a:ext cx="75010" cy="75010"/>
          </a:xfrm>
          <a:prstGeom prst="ellipse">
            <a:avLst/>
          </a:prstGeom>
          <a:solidFill>
            <a:schemeClr val="tx1"/>
          </a:solidFill>
          <a:ln w="9525" algn="ctr">
            <a:solidFill>
              <a:schemeClr val="tx1"/>
            </a:solidFill>
            <a:round/>
          </a:ln>
        </p:spPr>
        <p:txBody>
          <a:bodyPr/>
          <a:lstStyle/>
          <a:p>
            <a:endParaRPr lang="en-US" sz="1050"/>
          </a:p>
        </p:txBody>
      </p:sp>
      <p:sp>
        <p:nvSpPr>
          <p:cNvPr id="22" name="Oval 21"/>
          <p:cNvSpPr>
            <a:spLocks noChangeArrowheads="1"/>
          </p:cNvSpPr>
          <p:nvPr/>
        </p:nvSpPr>
        <p:spPr bwMode="auto">
          <a:xfrm>
            <a:off x="2380060" y="3738563"/>
            <a:ext cx="76200" cy="75010"/>
          </a:xfrm>
          <a:prstGeom prst="ellipse">
            <a:avLst/>
          </a:prstGeom>
          <a:solidFill>
            <a:schemeClr val="tx1"/>
          </a:solidFill>
          <a:ln w="9525" algn="ctr">
            <a:solidFill>
              <a:schemeClr val="tx1"/>
            </a:solidFill>
            <a:round/>
          </a:ln>
        </p:spPr>
        <p:txBody>
          <a:bodyPr/>
          <a:lstStyle/>
          <a:p>
            <a:endParaRPr lang="en-US" sz="1050"/>
          </a:p>
        </p:txBody>
      </p:sp>
      <p:cxnSp>
        <p:nvCxnSpPr>
          <p:cNvPr id="25" name="Straight Connector 24"/>
          <p:cNvCxnSpPr>
            <a:cxnSpLocks noChangeShapeType="1"/>
          </p:cNvCxnSpPr>
          <p:nvPr/>
        </p:nvCxnSpPr>
        <p:spPr bwMode="auto">
          <a:xfrm rot="5400000" flipH="1" flipV="1">
            <a:off x="2366963" y="3787379"/>
            <a:ext cx="692944" cy="0"/>
          </a:xfrm>
          <a:prstGeom prst="line">
            <a:avLst/>
          </a:prstGeom>
          <a:noFill/>
          <a:ln w="38100" algn="ctr">
            <a:solidFill>
              <a:schemeClr val="tx1"/>
            </a:solidFill>
            <a:round/>
          </a:ln>
        </p:spPr>
      </p:cxnSp>
      <p:cxnSp>
        <p:nvCxnSpPr>
          <p:cNvPr id="26" name="Straight Connector 25"/>
          <p:cNvCxnSpPr>
            <a:cxnSpLocks noChangeShapeType="1"/>
          </p:cNvCxnSpPr>
          <p:nvPr/>
        </p:nvCxnSpPr>
        <p:spPr bwMode="auto">
          <a:xfrm rot="5400000" flipH="1" flipV="1">
            <a:off x="4485085" y="3769519"/>
            <a:ext cx="685800" cy="0"/>
          </a:xfrm>
          <a:prstGeom prst="line">
            <a:avLst/>
          </a:prstGeom>
          <a:noFill/>
          <a:ln w="38100" algn="ctr">
            <a:solidFill>
              <a:schemeClr val="tx1"/>
            </a:solidFill>
            <a:round/>
          </a:ln>
        </p:spPr>
      </p:cxnSp>
      <p:cxnSp>
        <p:nvCxnSpPr>
          <p:cNvPr id="27" name="Straight Connector 26"/>
          <p:cNvCxnSpPr>
            <a:cxnSpLocks noChangeShapeType="1"/>
          </p:cNvCxnSpPr>
          <p:nvPr/>
        </p:nvCxnSpPr>
        <p:spPr bwMode="auto">
          <a:xfrm rot="5400000" flipH="1" flipV="1">
            <a:off x="3034904" y="3769519"/>
            <a:ext cx="685800" cy="0"/>
          </a:xfrm>
          <a:prstGeom prst="line">
            <a:avLst/>
          </a:prstGeom>
          <a:noFill/>
          <a:ln w="38100" algn="ctr">
            <a:solidFill>
              <a:schemeClr val="tx1"/>
            </a:solidFill>
            <a:round/>
          </a:ln>
        </p:spPr>
      </p:cxnSp>
      <p:cxnSp>
        <p:nvCxnSpPr>
          <p:cNvPr id="28" name="Straight Connector 27"/>
          <p:cNvCxnSpPr>
            <a:cxnSpLocks noChangeShapeType="1"/>
          </p:cNvCxnSpPr>
          <p:nvPr/>
        </p:nvCxnSpPr>
        <p:spPr bwMode="auto">
          <a:xfrm rot="10800000" flipH="1" flipV="1">
            <a:off x="2701529" y="3442097"/>
            <a:ext cx="2126456" cy="0"/>
          </a:xfrm>
          <a:prstGeom prst="line">
            <a:avLst/>
          </a:prstGeom>
          <a:noFill/>
          <a:ln w="38100" algn="ctr">
            <a:solidFill>
              <a:schemeClr val="tx1"/>
            </a:solidFill>
            <a:round/>
          </a:ln>
        </p:spPr>
      </p:cxnSp>
      <p:cxnSp>
        <p:nvCxnSpPr>
          <p:cNvPr id="29" name="Straight Connector 28"/>
          <p:cNvCxnSpPr>
            <a:cxnSpLocks noChangeShapeType="1"/>
          </p:cNvCxnSpPr>
          <p:nvPr/>
        </p:nvCxnSpPr>
        <p:spPr bwMode="auto">
          <a:xfrm rot="10800000" flipH="1" flipV="1">
            <a:off x="2709863" y="4127897"/>
            <a:ext cx="2132410" cy="0"/>
          </a:xfrm>
          <a:prstGeom prst="line">
            <a:avLst/>
          </a:prstGeom>
          <a:noFill/>
          <a:ln w="38100" algn="ctr">
            <a:solidFill>
              <a:schemeClr val="tx1"/>
            </a:solidFill>
            <a:round/>
          </a:ln>
        </p:spPr>
      </p:cxnSp>
      <p:cxnSp>
        <p:nvCxnSpPr>
          <p:cNvPr id="30" name="Straight Connector 29"/>
          <p:cNvCxnSpPr>
            <a:cxnSpLocks noChangeShapeType="1"/>
          </p:cNvCxnSpPr>
          <p:nvPr/>
        </p:nvCxnSpPr>
        <p:spPr bwMode="auto">
          <a:xfrm rot="10800000" flipH="1" flipV="1">
            <a:off x="4827985" y="3784997"/>
            <a:ext cx="2400300" cy="0"/>
          </a:xfrm>
          <a:prstGeom prst="line">
            <a:avLst/>
          </a:prstGeom>
          <a:noFill/>
          <a:ln w="38100" algn="ctr">
            <a:solidFill>
              <a:schemeClr val="tx1"/>
            </a:solidFill>
            <a:round/>
          </a:ln>
        </p:spPr>
      </p:cxnSp>
      <p:cxnSp>
        <p:nvCxnSpPr>
          <p:cNvPr id="31" name="Straight Connector 30"/>
          <p:cNvCxnSpPr>
            <a:cxnSpLocks noChangeShapeType="1"/>
          </p:cNvCxnSpPr>
          <p:nvPr/>
        </p:nvCxnSpPr>
        <p:spPr bwMode="auto">
          <a:xfrm rot="10800000" flipH="1" flipV="1">
            <a:off x="2427685" y="3779044"/>
            <a:ext cx="273844" cy="0"/>
          </a:xfrm>
          <a:prstGeom prst="line">
            <a:avLst/>
          </a:prstGeom>
          <a:noFill/>
          <a:ln w="38100" algn="ctr">
            <a:solidFill>
              <a:schemeClr val="tx1"/>
            </a:solidFill>
            <a:round/>
          </a:ln>
        </p:spPr>
      </p:cxnSp>
      <p:sp>
        <p:nvSpPr>
          <p:cNvPr id="32" name="TextBox 31"/>
          <p:cNvSpPr txBox="1">
            <a:spLocks noChangeArrowheads="1"/>
          </p:cNvSpPr>
          <p:nvPr/>
        </p:nvSpPr>
        <p:spPr bwMode="auto">
          <a:xfrm>
            <a:off x="2268141" y="3482578"/>
            <a:ext cx="331470" cy="252730"/>
          </a:xfrm>
          <a:prstGeom prst="rect">
            <a:avLst/>
          </a:prstGeom>
          <a:noFill/>
          <a:ln w="9525">
            <a:noFill/>
            <a:miter lim="800000"/>
          </a:ln>
        </p:spPr>
        <p:txBody>
          <a:bodyPr wrap="none">
            <a:spAutoFit/>
          </a:bodyPr>
          <a:lstStyle/>
          <a:p>
            <a:r>
              <a:rPr lang="en-US" sz="1050"/>
              <a:t>30</a:t>
            </a:r>
            <a:endParaRPr lang="en-US" sz="1050"/>
          </a:p>
        </p:txBody>
      </p:sp>
      <p:sp>
        <p:nvSpPr>
          <p:cNvPr id="33" name="TextBox 32"/>
          <p:cNvSpPr txBox="1">
            <a:spLocks noChangeArrowheads="1"/>
          </p:cNvSpPr>
          <p:nvPr/>
        </p:nvSpPr>
        <p:spPr bwMode="auto">
          <a:xfrm>
            <a:off x="2563416" y="3150394"/>
            <a:ext cx="331470" cy="252730"/>
          </a:xfrm>
          <a:prstGeom prst="rect">
            <a:avLst/>
          </a:prstGeom>
          <a:noFill/>
          <a:ln w="9525">
            <a:noFill/>
            <a:miter lim="800000"/>
          </a:ln>
        </p:spPr>
        <p:txBody>
          <a:bodyPr wrap="none">
            <a:spAutoFit/>
          </a:bodyPr>
          <a:lstStyle/>
          <a:p>
            <a:r>
              <a:rPr lang="en-US" sz="1050"/>
              <a:t>47</a:t>
            </a:r>
            <a:endParaRPr lang="en-US" sz="1050"/>
          </a:p>
        </p:txBody>
      </p:sp>
      <p:sp>
        <p:nvSpPr>
          <p:cNvPr id="34" name="TextBox 33"/>
          <p:cNvSpPr txBox="1">
            <a:spLocks noChangeArrowheads="1"/>
          </p:cNvSpPr>
          <p:nvPr/>
        </p:nvSpPr>
        <p:spPr bwMode="auto">
          <a:xfrm>
            <a:off x="3143250" y="3159919"/>
            <a:ext cx="442595" cy="252730"/>
          </a:xfrm>
          <a:prstGeom prst="rect">
            <a:avLst/>
          </a:prstGeom>
          <a:noFill/>
          <a:ln w="9525">
            <a:noFill/>
            <a:miter lim="800000"/>
          </a:ln>
        </p:spPr>
        <p:txBody>
          <a:bodyPr wrap="none">
            <a:spAutoFit/>
          </a:bodyPr>
          <a:lstStyle/>
          <a:p>
            <a:r>
              <a:rPr lang="en-US" sz="1050"/>
              <a:t>83.5</a:t>
            </a:r>
            <a:endParaRPr lang="en-US" sz="1050"/>
          </a:p>
        </p:txBody>
      </p:sp>
      <p:sp>
        <p:nvSpPr>
          <p:cNvPr id="35" name="TextBox 34"/>
          <p:cNvSpPr txBox="1">
            <a:spLocks noChangeArrowheads="1"/>
          </p:cNvSpPr>
          <p:nvPr/>
        </p:nvSpPr>
        <p:spPr bwMode="auto">
          <a:xfrm>
            <a:off x="4612481" y="3167063"/>
            <a:ext cx="405765" cy="252730"/>
          </a:xfrm>
          <a:prstGeom prst="rect">
            <a:avLst/>
          </a:prstGeom>
          <a:noFill/>
          <a:ln w="9525">
            <a:noFill/>
            <a:miter lim="800000"/>
          </a:ln>
        </p:spPr>
        <p:txBody>
          <a:bodyPr wrap="none">
            <a:spAutoFit/>
          </a:bodyPr>
          <a:lstStyle/>
          <a:p>
            <a:r>
              <a:rPr lang="en-US" sz="1050"/>
              <a:t>164</a:t>
            </a:r>
            <a:endParaRPr lang="en-US" sz="1050"/>
          </a:p>
        </p:txBody>
      </p:sp>
      <p:sp>
        <p:nvSpPr>
          <p:cNvPr id="36" name="TextBox 35"/>
          <p:cNvSpPr txBox="1">
            <a:spLocks noChangeArrowheads="1"/>
          </p:cNvSpPr>
          <p:nvPr/>
        </p:nvSpPr>
        <p:spPr bwMode="auto">
          <a:xfrm>
            <a:off x="7002066" y="3471863"/>
            <a:ext cx="405765" cy="252730"/>
          </a:xfrm>
          <a:prstGeom prst="rect">
            <a:avLst/>
          </a:prstGeom>
          <a:noFill/>
          <a:ln w="9525">
            <a:noFill/>
            <a:miter lim="800000"/>
          </a:ln>
        </p:spPr>
        <p:txBody>
          <a:bodyPr wrap="none">
            <a:spAutoFit/>
          </a:bodyPr>
          <a:lstStyle/>
          <a:p>
            <a:r>
              <a:rPr lang="en-US" sz="1050"/>
              <a:t>296</a:t>
            </a:r>
            <a:endParaRPr lang="en-US" sz="1050"/>
          </a:p>
        </p:txBody>
      </p:sp>
      <p:sp>
        <p:nvSpPr>
          <p:cNvPr id="37" name="TextBox 36"/>
          <p:cNvSpPr txBox="1">
            <a:spLocks noChangeArrowheads="1"/>
          </p:cNvSpPr>
          <p:nvPr/>
        </p:nvSpPr>
        <p:spPr bwMode="auto">
          <a:xfrm>
            <a:off x="1719183" y="2352040"/>
            <a:ext cx="334645" cy="252730"/>
          </a:xfrm>
          <a:prstGeom prst="rect">
            <a:avLst/>
          </a:prstGeom>
          <a:noFill/>
          <a:ln w="9525">
            <a:noFill/>
            <a:miter lim="800000"/>
          </a:ln>
        </p:spPr>
        <p:txBody>
          <a:bodyPr wrap="none">
            <a:spAutoFit/>
          </a:bodyPr>
          <a:lstStyle/>
          <a:p>
            <a:r>
              <a:rPr lang="en-US" sz="1050" dirty="0"/>
              <a:t>Q</a:t>
            </a:r>
            <a:r>
              <a:rPr lang="en-US" sz="1050" baseline="-25000" dirty="0"/>
              <a:t>1</a:t>
            </a:r>
            <a:endParaRPr lang="en-US" sz="1050" baseline="-25000" dirty="0"/>
          </a:p>
        </p:txBody>
      </p:sp>
      <p:sp>
        <p:nvSpPr>
          <p:cNvPr id="39" name="TextBox 38"/>
          <p:cNvSpPr txBox="1">
            <a:spLocks noChangeArrowheads="1"/>
          </p:cNvSpPr>
          <p:nvPr/>
        </p:nvSpPr>
        <p:spPr bwMode="auto">
          <a:xfrm>
            <a:off x="3902075" y="2290445"/>
            <a:ext cx="487680" cy="252730"/>
          </a:xfrm>
          <a:prstGeom prst="rect">
            <a:avLst/>
          </a:prstGeom>
          <a:noFill/>
          <a:ln w="9525">
            <a:noFill/>
            <a:miter lim="800000"/>
          </a:ln>
        </p:spPr>
        <p:txBody>
          <a:bodyPr wrap="square">
            <a:spAutoFit/>
          </a:bodyPr>
          <a:lstStyle/>
          <a:p>
            <a:r>
              <a:rPr lang="en-US" sz="1050" dirty="0"/>
              <a:t>Q</a:t>
            </a:r>
            <a:r>
              <a:rPr lang="en-US" sz="1050" baseline="-25000" dirty="0"/>
              <a:t>3</a:t>
            </a:r>
            <a:endParaRPr lang="en-US" sz="1050" baseline="-25000" dirty="0"/>
          </a:p>
        </p:txBody>
      </p:sp>
      <p:sp>
        <p:nvSpPr>
          <p:cNvPr id="40" name="TextBox 39"/>
          <p:cNvSpPr txBox="1">
            <a:spLocks noChangeArrowheads="1"/>
          </p:cNvSpPr>
          <p:nvPr/>
        </p:nvSpPr>
        <p:spPr bwMode="auto">
          <a:xfrm rot="10800000" flipV="1">
            <a:off x="2654300" y="2350770"/>
            <a:ext cx="618490" cy="252730"/>
          </a:xfrm>
          <a:prstGeom prst="rect">
            <a:avLst/>
          </a:prstGeom>
          <a:noFill/>
          <a:ln w="9525">
            <a:noFill/>
            <a:miter lim="800000"/>
          </a:ln>
        </p:spPr>
        <p:txBody>
          <a:bodyPr wrap="square">
            <a:spAutoFit/>
          </a:bodyPr>
          <a:lstStyle/>
          <a:p>
            <a:r>
              <a:rPr lang="en-US" sz="1050" dirty="0"/>
              <a:t>MD</a:t>
            </a:r>
            <a:endParaRPr lang="en-US" sz="1050" baseline="-25000" dirty="0"/>
          </a:p>
        </p:txBody>
      </p:sp>
      <p:sp>
        <p:nvSpPr>
          <p:cNvPr id="41" name="TextBox 40"/>
          <p:cNvSpPr txBox="1">
            <a:spLocks noChangeArrowheads="1"/>
          </p:cNvSpPr>
          <p:nvPr/>
        </p:nvSpPr>
        <p:spPr bwMode="auto">
          <a:xfrm>
            <a:off x="887730" y="2290445"/>
            <a:ext cx="427990" cy="252730"/>
          </a:xfrm>
          <a:prstGeom prst="rect">
            <a:avLst/>
          </a:prstGeom>
          <a:noFill/>
          <a:ln w="9525">
            <a:noFill/>
            <a:miter lim="800000"/>
          </a:ln>
        </p:spPr>
        <p:txBody>
          <a:bodyPr wrap="none">
            <a:spAutoFit/>
          </a:bodyPr>
          <a:lstStyle/>
          <a:p>
            <a:r>
              <a:rPr lang="en-US" sz="1050"/>
              <a:t>Low</a:t>
            </a:r>
            <a:endParaRPr lang="en-US" sz="1050" baseline="-25000"/>
          </a:p>
        </p:txBody>
      </p:sp>
      <p:sp>
        <p:nvSpPr>
          <p:cNvPr id="42" name="TextBox 41"/>
          <p:cNvSpPr txBox="1">
            <a:spLocks noChangeArrowheads="1"/>
          </p:cNvSpPr>
          <p:nvPr/>
        </p:nvSpPr>
        <p:spPr bwMode="auto">
          <a:xfrm>
            <a:off x="4732020" y="2350770"/>
            <a:ext cx="457835" cy="252730"/>
          </a:xfrm>
          <a:prstGeom prst="rect">
            <a:avLst/>
          </a:prstGeom>
          <a:noFill/>
          <a:ln w="9525">
            <a:noFill/>
            <a:miter lim="800000"/>
          </a:ln>
        </p:spPr>
        <p:txBody>
          <a:bodyPr wrap="none">
            <a:spAutoFit/>
          </a:bodyPr>
          <a:lstStyle/>
          <a:p>
            <a:r>
              <a:rPr lang="en-US" sz="1050" dirty="0"/>
              <a:t>High</a:t>
            </a:r>
            <a:endParaRPr lang="en-US" sz="1050"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9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32" grpId="0"/>
      <p:bldP spid="33" grpId="0"/>
      <p:bldP spid="34" grpId="0"/>
      <p:bldP spid="35" grpId="0"/>
      <p:bldP spid="36" grpId="0"/>
      <p:bldP spid="37" grpId="0"/>
      <p:bldP spid="39" grpId="0"/>
      <p:bldP spid="40"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a:t>What is </a:t>
            </a:r>
            <a:r>
              <a:rPr lang="en-GB"/>
              <a:t>Statistics ?</a:t>
            </a:r>
            <a:endParaRPr lang="en-GB"/>
          </a:p>
        </p:txBody>
      </p:sp>
      <p:sp>
        <p:nvSpPr>
          <p:cNvPr id="80" name="Google Shape;8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a:solidFill>
                  <a:schemeClr val="tx1"/>
                </a:solidFill>
              </a:rPr>
              <a:t>Statistics is the science of :</a:t>
            </a:r>
            <a:endParaRPr lang="en-GB" sz="2000">
              <a:solidFill>
                <a:schemeClr val="tx1"/>
              </a:solidFill>
            </a:endParaRPr>
          </a:p>
          <a:p>
            <a:pPr marL="457200" lvl="0" indent="-342900" algn="l" rtl="0">
              <a:spcBef>
                <a:spcPts val="1200"/>
              </a:spcBef>
              <a:spcAft>
                <a:spcPts val="0"/>
              </a:spcAft>
              <a:buSzPts val="1800"/>
              <a:buAutoNum type="arabicPeriod"/>
            </a:pPr>
            <a:r>
              <a:rPr lang="en-GB" sz="2000">
                <a:solidFill>
                  <a:schemeClr val="tx1"/>
                </a:solidFill>
              </a:rPr>
              <a:t>Collecti</a:t>
            </a:r>
            <a:r>
              <a:rPr lang="en-IN" altLang="en-GB" sz="2000">
                <a:solidFill>
                  <a:schemeClr val="tx1"/>
                </a:solidFill>
              </a:rPr>
              <a:t>ng</a:t>
            </a:r>
            <a:endParaRPr lang="en-GB" sz="2000">
              <a:solidFill>
                <a:schemeClr val="tx1"/>
              </a:solidFill>
            </a:endParaRPr>
          </a:p>
          <a:p>
            <a:pPr marL="457200" lvl="0" indent="-342900" algn="l" rtl="0">
              <a:spcBef>
                <a:spcPts val="0"/>
              </a:spcBef>
              <a:spcAft>
                <a:spcPts val="0"/>
              </a:spcAft>
              <a:buSzPts val="1800"/>
              <a:buAutoNum type="arabicPeriod"/>
            </a:pPr>
            <a:r>
              <a:rPr lang="en-GB" sz="2000">
                <a:solidFill>
                  <a:schemeClr val="tx1"/>
                </a:solidFill>
              </a:rPr>
              <a:t>Organiz</a:t>
            </a:r>
            <a:r>
              <a:rPr lang="en-IN" altLang="en-GB" sz="2000">
                <a:solidFill>
                  <a:schemeClr val="tx1"/>
                </a:solidFill>
              </a:rPr>
              <a:t>ing</a:t>
            </a:r>
            <a:endParaRPr lang="en-GB" sz="2000">
              <a:solidFill>
                <a:schemeClr val="tx1"/>
              </a:solidFill>
            </a:endParaRPr>
          </a:p>
          <a:p>
            <a:pPr marL="457200" lvl="0" indent="-342900" algn="l" rtl="0">
              <a:spcBef>
                <a:spcPts val="0"/>
              </a:spcBef>
              <a:spcAft>
                <a:spcPts val="0"/>
              </a:spcAft>
              <a:buSzPts val="1800"/>
              <a:buAutoNum type="arabicPeriod"/>
            </a:pPr>
            <a:r>
              <a:rPr lang="en-GB" sz="2000">
                <a:solidFill>
                  <a:schemeClr val="tx1"/>
                </a:solidFill>
              </a:rPr>
              <a:t>Summariz</a:t>
            </a:r>
            <a:r>
              <a:rPr lang="en-IN" sz="2000">
                <a:solidFill>
                  <a:schemeClr val="tx1"/>
                </a:solidFill>
              </a:rPr>
              <a:t>ing</a:t>
            </a:r>
            <a:endParaRPr lang="en-GB" sz="2000">
              <a:solidFill>
                <a:schemeClr val="tx1"/>
              </a:solidFill>
            </a:endParaRPr>
          </a:p>
          <a:p>
            <a:pPr marL="457200" lvl="0" indent="-342900" algn="l" rtl="0">
              <a:spcBef>
                <a:spcPts val="0"/>
              </a:spcBef>
              <a:spcAft>
                <a:spcPts val="0"/>
              </a:spcAft>
              <a:buSzPts val="1800"/>
              <a:buAutoNum type="arabicPeriod"/>
            </a:pPr>
            <a:r>
              <a:rPr lang="en-IN" altLang="en-GB" sz="2000">
                <a:solidFill>
                  <a:schemeClr val="tx1"/>
                </a:solidFill>
              </a:rPr>
              <a:t>Analyzing</a:t>
            </a:r>
            <a:r>
              <a:rPr lang="en-GB" sz="2000">
                <a:solidFill>
                  <a:schemeClr val="tx1"/>
                </a:solidFill>
              </a:rPr>
              <a:t> , and </a:t>
            </a:r>
            <a:endParaRPr lang="en-GB" sz="2000">
              <a:solidFill>
                <a:schemeClr val="tx1"/>
              </a:solidFill>
            </a:endParaRPr>
          </a:p>
          <a:p>
            <a:pPr marL="457200" lvl="0" indent="-342900" algn="l" rtl="0">
              <a:spcBef>
                <a:spcPts val="0"/>
              </a:spcBef>
              <a:spcAft>
                <a:spcPts val="0"/>
              </a:spcAft>
              <a:buSzPts val="1800"/>
              <a:buAutoNum type="arabicPeriod"/>
            </a:pPr>
            <a:r>
              <a:rPr lang="en-GB" sz="2000">
                <a:solidFill>
                  <a:schemeClr val="tx1"/>
                </a:solidFill>
              </a:rPr>
              <a:t>Drawing </a:t>
            </a:r>
            <a:r>
              <a:rPr lang="en-IN" altLang="en-GB" sz="2000">
                <a:solidFill>
                  <a:schemeClr val="tx1"/>
                </a:solidFill>
              </a:rPr>
              <a:t>c</a:t>
            </a:r>
            <a:r>
              <a:rPr lang="en-GB" sz="2000">
                <a:solidFill>
                  <a:schemeClr val="tx1"/>
                </a:solidFill>
              </a:rPr>
              <a:t>onclusions </a:t>
            </a:r>
            <a:r>
              <a:rPr lang="en-IN" altLang="en-GB" sz="2000">
                <a:solidFill>
                  <a:schemeClr val="tx1"/>
                </a:solidFill>
              </a:rPr>
              <a:t>             ..f</a:t>
            </a:r>
            <a:r>
              <a:rPr lang="en-GB" sz="2000">
                <a:solidFill>
                  <a:schemeClr val="tx1"/>
                </a:solidFill>
              </a:rPr>
              <a:t>rom Data </a:t>
            </a:r>
            <a:endParaRPr lang="en-GB" sz="2000">
              <a:solidFill>
                <a:schemeClr val="tx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Informations</a:t>
            </a:r>
            <a:r>
              <a:rPr lang="en-US" dirty="0"/>
              <a:t> from </a:t>
            </a:r>
            <a:r>
              <a:rPr lang="en-US" dirty="0" err="1"/>
              <a:t>Boxplots</a:t>
            </a:r>
            <a:r>
              <a:rPr lang="en-US" dirty="0"/>
              <a:t> </a:t>
            </a:r>
            <a:endParaRPr lang="en-US" dirty="0"/>
          </a:p>
        </p:txBody>
      </p:sp>
      <p:sp>
        <p:nvSpPr>
          <p:cNvPr id="3" name="Content Placeholder 2"/>
          <p:cNvSpPr>
            <a:spLocks noGrp="1"/>
          </p:cNvSpPr>
          <p:nvPr>
            <p:ph idx="1"/>
          </p:nvPr>
        </p:nvSpPr>
        <p:spPr/>
        <p:txBody>
          <a:bodyPr>
            <a:normAutofit/>
          </a:bodyPr>
          <a:lstStyle/>
          <a:p>
            <a:r>
              <a:rPr lang="en-US" dirty="0"/>
              <a:t>To find average use the median</a:t>
            </a:r>
            <a:endParaRPr lang="en-US" dirty="0"/>
          </a:p>
          <a:p>
            <a:r>
              <a:rPr lang="en-US" dirty="0"/>
              <a:t>To find  the range use </a:t>
            </a:r>
            <a:r>
              <a:rPr lang="en-US" i="1" dirty="0"/>
              <a:t>High –Low </a:t>
            </a:r>
            <a:endParaRPr lang="en-US" dirty="0"/>
          </a:p>
          <a:p>
            <a:r>
              <a:rPr lang="en-US" dirty="0"/>
              <a:t>To find variability use the IQR (length of the boxes) </a:t>
            </a:r>
            <a:endParaRPr lang="en-US" dirty="0"/>
          </a:p>
          <a:p>
            <a:r>
              <a:rPr lang="en-US" dirty="0"/>
              <a:t>If median is near the centre of the box and lines are about equal </a:t>
            </a:r>
            <a:r>
              <a:rPr lang="en-US" dirty="0">
                <a:sym typeface="Symbol" panose="05050102010706020507"/>
              </a:rPr>
              <a:t> symmetric</a:t>
            </a:r>
            <a:endParaRPr lang="en-US" dirty="0">
              <a:sym typeface="Symbol" panose="05050102010706020507"/>
            </a:endParaRPr>
          </a:p>
          <a:p>
            <a:r>
              <a:rPr lang="en-US" dirty="0">
                <a:sym typeface="Symbol" panose="05050102010706020507"/>
              </a:rPr>
              <a:t>If median is at the left side of the box and/or right line is larger  right skew</a:t>
            </a:r>
            <a:endParaRPr lang="en-US" dirty="0">
              <a:sym typeface="Symbol" panose="05050102010706020507"/>
            </a:endParaRPr>
          </a:p>
          <a:p>
            <a:r>
              <a:rPr lang="en-US" dirty="0">
                <a:sym typeface="Symbol" panose="05050102010706020507"/>
              </a:rPr>
              <a:t>If median is at the right side of the box and/or left line is larger  left skew</a:t>
            </a:r>
            <a:endParaRPr lang="en-US" dirty="0"/>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550" y="-110"/>
            <a:ext cx="8520600" cy="572700"/>
          </a:xfrm>
        </p:spPr>
        <p:txBody>
          <a:bodyPr>
            <a:noAutofit/>
          </a:bodyPr>
          <a:lstStyle/>
          <a:p>
            <a:r>
              <a:rPr lang="en-US" sz="1600" b="1" dirty="0"/>
              <a:t>Compare trhe two boxplots and give your interpretation </a:t>
            </a:r>
            <a:endParaRPr lang="en-US" sz="1600" b="1"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1" cstate="print"/>
          <a:srcRect/>
          <a:stretch>
            <a:fillRect/>
          </a:stretch>
        </p:blipFill>
        <p:spPr bwMode="auto">
          <a:xfrm>
            <a:off x="1371791" y="480060"/>
            <a:ext cx="6562534" cy="4127914"/>
          </a:xfrm>
          <a:prstGeom prst="rect">
            <a:avLst/>
          </a:prstGeom>
          <a:noFill/>
          <a:ln w="9525">
            <a:noFill/>
            <a:miter lim="800000"/>
            <a:headEnd/>
            <a:tailEnd/>
          </a:ln>
        </p:spPr>
      </p:pic>
      <p:sp>
        <p:nvSpPr>
          <p:cNvPr id="6" name="TextBox 5"/>
          <p:cNvSpPr txBox="1"/>
          <p:nvPr/>
        </p:nvSpPr>
        <p:spPr>
          <a:xfrm>
            <a:off x="1371600" y="4286250"/>
            <a:ext cx="7067550" cy="321945"/>
          </a:xfrm>
          <a:prstGeom prst="rect">
            <a:avLst/>
          </a:prstGeom>
          <a:noFill/>
        </p:spPr>
        <p:txBody>
          <a:bodyPr wrap="none" rtlCol="0">
            <a:spAutoFit/>
          </a:bodyPr>
          <a:lstStyle/>
          <a:p>
            <a:r>
              <a:rPr lang="en-US" sz="1500" dirty="0"/>
              <a:t> Cheese substitute has higher median ,but Real cheese  shows greater variability </a:t>
            </a:r>
            <a:endParaRPr lang="en-US" sz="1500" dirty="0"/>
          </a:p>
        </p:txBody>
      </p:sp>
      <p:sp>
        <p:nvSpPr>
          <p:cNvPr id="7" name="TextBox 6"/>
          <p:cNvSpPr txBox="1"/>
          <p:nvPr/>
        </p:nvSpPr>
        <p:spPr>
          <a:xfrm>
            <a:off x="6191250" y="240665"/>
            <a:ext cx="2400300" cy="1060450"/>
          </a:xfrm>
          <a:prstGeom prst="rect">
            <a:avLst/>
          </a:prstGeom>
          <a:noFill/>
        </p:spPr>
        <p:txBody>
          <a:bodyPr wrap="square" rtlCol="0">
            <a:spAutoFit/>
          </a:bodyPr>
          <a:lstStyle/>
          <a:p>
            <a:pPr marL="342900" indent="-342900">
              <a:buAutoNum type="arabicPeriod"/>
            </a:pPr>
            <a:r>
              <a:rPr lang="en-US" sz="1050" dirty="0"/>
              <a:t>Median = 200</a:t>
            </a:r>
            <a:endParaRPr lang="en-US" sz="1050" dirty="0"/>
          </a:p>
          <a:p>
            <a:pPr marL="342900" indent="-342900">
              <a:buAutoNum type="arabicPeriod"/>
            </a:pPr>
            <a:r>
              <a:rPr lang="en-US" sz="1050" dirty="0"/>
              <a:t>Range = 420-40 = 380</a:t>
            </a:r>
            <a:endParaRPr lang="en-US" sz="1050" dirty="0"/>
          </a:p>
          <a:p>
            <a:pPr marL="342900" indent="-342900">
              <a:buAutoNum type="arabicPeriod"/>
            </a:pPr>
            <a:r>
              <a:rPr lang="en-US" sz="1050" dirty="0"/>
              <a:t>IQR = 275-67.5 = 207.5</a:t>
            </a:r>
            <a:endParaRPr lang="en-US" sz="1050" dirty="0"/>
          </a:p>
          <a:p>
            <a:pPr marL="342900" indent="-342900">
              <a:buAutoNum type="arabicPeriod"/>
            </a:pPr>
            <a:r>
              <a:rPr lang="en-US" sz="1050" dirty="0"/>
              <a:t>Shape ; left skew</a:t>
            </a:r>
            <a:endParaRPr lang="en-US" sz="1050" dirty="0"/>
          </a:p>
          <a:p>
            <a:pPr marL="342900" indent="-342900"/>
            <a:endParaRPr lang="en-US" sz="1050" dirty="0"/>
          </a:p>
          <a:p>
            <a:pPr marL="342900" indent="-342900">
              <a:buAutoNum type="arabicPeriod"/>
            </a:pPr>
            <a:endParaRPr lang="en-US" sz="1050" dirty="0"/>
          </a:p>
        </p:txBody>
      </p:sp>
      <p:sp>
        <p:nvSpPr>
          <p:cNvPr id="8" name="TextBox 7"/>
          <p:cNvSpPr txBox="1"/>
          <p:nvPr/>
        </p:nvSpPr>
        <p:spPr>
          <a:xfrm>
            <a:off x="6076950" y="2178050"/>
            <a:ext cx="2400300" cy="1060450"/>
          </a:xfrm>
          <a:prstGeom prst="rect">
            <a:avLst/>
          </a:prstGeom>
          <a:noFill/>
          <a:ln>
            <a:noFill/>
          </a:ln>
        </p:spPr>
        <p:txBody>
          <a:bodyPr wrap="square" rtlCol="0">
            <a:spAutoFit/>
          </a:bodyPr>
          <a:lstStyle/>
          <a:p>
            <a:pPr marL="342900" indent="-342900">
              <a:buAutoNum type="arabicPeriod"/>
            </a:pPr>
            <a:r>
              <a:rPr lang="en-US" sz="1050" dirty="0"/>
              <a:t>Median = 265</a:t>
            </a:r>
            <a:endParaRPr lang="en-US" sz="1050" dirty="0"/>
          </a:p>
          <a:p>
            <a:pPr marL="342900" indent="-342900">
              <a:buAutoNum type="arabicPeriod"/>
            </a:pPr>
            <a:r>
              <a:rPr lang="en-US" sz="1050" dirty="0"/>
              <a:t>Range = 340-130 = 210</a:t>
            </a:r>
            <a:endParaRPr lang="en-US" sz="1050" dirty="0"/>
          </a:p>
          <a:p>
            <a:pPr marL="342900" indent="-342900">
              <a:buAutoNum type="arabicPeriod"/>
            </a:pPr>
            <a:r>
              <a:rPr lang="en-US" sz="1050" dirty="0"/>
              <a:t>IQR = 300-215= 85</a:t>
            </a:r>
            <a:endParaRPr lang="en-US" sz="1050" dirty="0"/>
          </a:p>
          <a:p>
            <a:pPr marL="342900" indent="-342900">
              <a:buAutoNum type="arabicPeriod"/>
            </a:pPr>
            <a:r>
              <a:rPr lang="en-US" sz="1050" dirty="0"/>
              <a:t>Shape : negative skew</a:t>
            </a:r>
            <a:endParaRPr lang="en-US" sz="1050" dirty="0"/>
          </a:p>
          <a:p>
            <a:pPr marL="342900" indent="-342900"/>
            <a:endParaRPr lang="en-US" sz="1050" dirty="0"/>
          </a:p>
          <a:p>
            <a:pPr marL="342900" indent="-342900">
              <a:buAutoNum type="arabicPeriod"/>
            </a:pPr>
            <a:endParaRPr lang="en-US"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3"/>
          <p:cNvPicPr preferRelativeResize="0"/>
          <p:nvPr/>
        </p:nvPicPr>
        <p:blipFill>
          <a:blip r:embed="rId1"/>
          <a:stretch>
            <a:fillRect/>
          </a:stretch>
        </p:blipFill>
        <p:spPr>
          <a:xfrm>
            <a:off x="1295400" y="152400"/>
            <a:ext cx="685800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485900" y="285750"/>
            <a:ext cx="6172200" cy="742950"/>
          </a:xfrm>
        </p:spPr>
        <p:txBody>
          <a:bodyPr>
            <a:normAutofit/>
          </a:bodyPr>
          <a:lstStyle/>
          <a:p>
            <a:pPr eaLnBrk="1" hangingPunct="1"/>
            <a:r>
              <a:rPr lang="en-US" sz="3000" dirty="0"/>
              <a:t>EDA uses- Correlation Coefficient </a:t>
            </a:r>
            <a:endParaRPr lang="en-US" sz="3000" dirty="0"/>
          </a:p>
        </p:txBody>
      </p:sp>
      <p:sp>
        <p:nvSpPr>
          <p:cNvPr id="8195" name="Rectangle 3"/>
          <p:cNvSpPr>
            <a:spLocks noGrp="1" noChangeArrowheads="1"/>
          </p:cNvSpPr>
          <p:nvPr>
            <p:ph type="body" idx="1"/>
          </p:nvPr>
        </p:nvSpPr>
        <p:spPr>
          <a:xfrm>
            <a:off x="1485900" y="1189990"/>
            <a:ext cx="7221220" cy="3714750"/>
          </a:xfrm>
        </p:spPr>
        <p:txBody>
          <a:bodyPr>
            <a:normAutofit/>
            <a:scene3d>
              <a:camera prst="orthographicFront"/>
              <a:lightRig rig="threePt" dir="t"/>
            </a:scene3d>
          </a:bodyPr>
          <a:lstStyle/>
          <a:p>
            <a:pPr>
              <a:defRPr/>
            </a:pPr>
            <a:r>
              <a:rPr lang="en-US" sz="2100" b="1" dirty="0">
                <a:solidFill>
                  <a:schemeClr val="tx1"/>
                </a:solidFill>
                <a:effectLst>
                  <a:outerShdw blurRad="38100" dist="19050" dir="2700000" algn="tl" rotWithShape="0">
                    <a:schemeClr val="dk1">
                      <a:alpha val="40000"/>
                    </a:schemeClr>
                  </a:outerShdw>
                </a:effectLst>
                <a:sym typeface="+mn-ea"/>
              </a:rPr>
              <a:t>Correlation</a:t>
            </a:r>
            <a:r>
              <a:rPr lang="en-US" sz="2100" dirty="0">
                <a:solidFill>
                  <a:schemeClr val="tx1"/>
                </a:solidFill>
                <a:effectLst>
                  <a:outerShdw blurRad="38100" dist="19050" dir="2700000" algn="tl" rotWithShape="0">
                    <a:schemeClr val="dk1">
                      <a:alpha val="40000"/>
                    </a:schemeClr>
                  </a:outerShdw>
                </a:effectLst>
                <a:sym typeface="+mn-ea"/>
              </a:rPr>
              <a:t> checks whether a </a:t>
            </a:r>
            <a:r>
              <a:rPr lang="en-US" sz="2100" u="sng" dirty="0">
                <a:solidFill>
                  <a:schemeClr val="tx1"/>
                </a:solidFill>
                <a:effectLst>
                  <a:outerShdw blurRad="38100" dist="19050" dir="2700000" algn="tl" rotWithShape="0">
                    <a:schemeClr val="dk1">
                      <a:alpha val="40000"/>
                    </a:schemeClr>
                  </a:outerShdw>
                </a:effectLst>
                <a:sym typeface="+mn-ea"/>
              </a:rPr>
              <a:t>linear relationship </a:t>
            </a:r>
            <a:r>
              <a:rPr lang="en-US" sz="2100" dirty="0">
                <a:solidFill>
                  <a:schemeClr val="tx1"/>
                </a:solidFill>
                <a:effectLst>
                  <a:outerShdw blurRad="38100" dist="19050" dir="2700000" algn="tl" rotWithShape="0">
                    <a:schemeClr val="dk1">
                      <a:alpha val="40000"/>
                    </a:schemeClr>
                  </a:outerShdw>
                </a:effectLst>
                <a:sym typeface="+mn-ea"/>
              </a:rPr>
              <a:t>between variables exists. It includes the following:</a:t>
            </a:r>
            <a:endParaRPr lang="en-US" sz="2100" dirty="0">
              <a:solidFill>
                <a:schemeClr val="tx1"/>
              </a:solidFill>
              <a:effectLst>
                <a:outerShdw blurRad="38100" dist="19050" dir="2700000" algn="tl" rotWithShape="0">
                  <a:schemeClr val="dk1">
                    <a:alpha val="40000"/>
                  </a:schemeClr>
                </a:outerShdw>
              </a:effectLst>
              <a:sym typeface="+mn-ea"/>
            </a:endParaRPr>
          </a:p>
          <a:p>
            <a:pPr>
              <a:defRPr/>
            </a:pPr>
            <a:r>
              <a:rPr lang="en-US" sz="2100" dirty="0">
                <a:solidFill>
                  <a:schemeClr val="tx1"/>
                </a:solidFill>
                <a:effectLst>
                  <a:outerShdw blurRad="38100" dist="19050" dir="2700000" algn="tl" rotWithShape="0">
                    <a:schemeClr val="dk1">
                      <a:alpha val="40000"/>
                    </a:schemeClr>
                  </a:outerShdw>
                </a:effectLst>
                <a:sym typeface="+mn-ea"/>
              </a:rPr>
              <a:t>1) Checking a </a:t>
            </a:r>
            <a:r>
              <a:rPr lang="en-US" sz="2100" b="1" dirty="0">
                <a:solidFill>
                  <a:schemeClr val="tx1"/>
                </a:solidFill>
                <a:effectLst>
                  <a:outerShdw blurRad="38100" dist="19050" dir="2700000" algn="tl" rotWithShape="0">
                    <a:schemeClr val="dk1">
                      <a:alpha val="40000"/>
                    </a:schemeClr>
                  </a:outerShdw>
                </a:effectLst>
                <a:sym typeface="+mn-ea"/>
              </a:rPr>
              <a:t>scatter plot</a:t>
            </a:r>
            <a:r>
              <a:rPr lang="en-US" sz="2100" dirty="0">
                <a:solidFill>
                  <a:schemeClr val="tx1"/>
                </a:solidFill>
                <a:effectLst>
                  <a:outerShdw blurRad="38100" dist="19050" dir="2700000" algn="tl" rotWithShape="0">
                    <a:schemeClr val="dk1">
                      <a:alpha val="40000"/>
                    </a:schemeClr>
                  </a:outerShdw>
                </a:effectLst>
                <a:sym typeface="+mn-ea"/>
              </a:rPr>
              <a:t> between two variables’</a:t>
            </a:r>
            <a:endParaRPr lang="en-US" sz="2100" dirty="0">
              <a:solidFill>
                <a:schemeClr val="tx1"/>
              </a:solidFill>
              <a:effectLst>
                <a:outerShdw blurRad="38100" dist="19050" dir="2700000" algn="tl" rotWithShape="0">
                  <a:schemeClr val="dk1">
                    <a:alpha val="40000"/>
                  </a:schemeClr>
                </a:outerShdw>
              </a:effectLst>
              <a:sym typeface="+mn-ea"/>
            </a:endParaRPr>
          </a:p>
          <a:p>
            <a:pPr>
              <a:defRPr/>
            </a:pPr>
            <a:r>
              <a:rPr lang="en-US" sz="2100" dirty="0">
                <a:solidFill>
                  <a:schemeClr val="tx1"/>
                </a:solidFill>
                <a:effectLst>
                  <a:outerShdw blurRad="38100" dist="19050" dir="2700000" algn="tl" rotWithShape="0">
                    <a:schemeClr val="dk1">
                      <a:alpha val="40000"/>
                    </a:schemeClr>
                  </a:outerShdw>
                </a:effectLst>
                <a:sym typeface="+mn-ea"/>
              </a:rPr>
              <a:t>2) Calculating the </a:t>
            </a:r>
            <a:r>
              <a:rPr lang="en-US" sz="2100" b="1" dirty="0">
                <a:solidFill>
                  <a:schemeClr val="tx1"/>
                </a:solidFill>
                <a:effectLst>
                  <a:outerShdw blurRad="38100" dist="19050" dir="2700000" algn="tl" rotWithShape="0">
                    <a:schemeClr val="dk1">
                      <a:alpha val="40000"/>
                    </a:schemeClr>
                  </a:outerShdw>
                </a:effectLst>
                <a:sym typeface="+mn-ea"/>
              </a:rPr>
              <a:t>Correlation Coefficient</a:t>
            </a:r>
            <a:endParaRPr lang="en-US" sz="2100" dirty="0">
              <a:solidFill>
                <a:schemeClr val="tx1"/>
              </a:solidFill>
              <a:effectLst>
                <a:outerShdw blurRad="38100" dist="19050" dir="2700000" algn="tl" rotWithShape="0">
                  <a:schemeClr val="dk1">
                    <a:alpha val="40000"/>
                  </a:schemeClr>
                </a:outerShdw>
              </a:effectLst>
            </a:endParaRPr>
          </a:p>
        </p:txBody>
      </p:sp>
      <p:sp>
        <p:nvSpPr>
          <p:cNvPr id="53253" name="Slide Number Placeholder 5"/>
          <p:cNvSpPr>
            <a:spLocks noGrp="1"/>
          </p:cNvSpPr>
          <p:nvPr>
            <p:ph type="sldNum" sz="quarter" idx="11"/>
          </p:nvPr>
        </p:nvSpPr>
        <p:spPr>
          <a:noFill/>
        </p:spPr>
        <p:txBody>
          <a:bodyPr/>
          <a:lstStyle/>
          <a:p>
            <a:fld id="{F92BF8E8-0FE1-4EAA-AD7F-FD83D45ED07D}" type="slidenum">
              <a:rPr lang="en-US" sz="1050" smtClean="0"/>
            </a:fld>
            <a:endParaRPr lang="en-US" sz="1050"/>
          </a:p>
        </p:txBody>
      </p:sp>
      <p:sp>
        <p:nvSpPr>
          <p:cNvPr id="2" name="Text Box 1"/>
          <p:cNvSpPr txBox="1"/>
          <p:nvPr/>
        </p:nvSpPr>
        <p:spPr>
          <a:xfrm>
            <a:off x="2091690" y="3602990"/>
            <a:ext cx="6306185" cy="337185"/>
          </a:xfrm>
          <a:prstGeom prst="rect">
            <a:avLst/>
          </a:prstGeom>
          <a:noFill/>
        </p:spPr>
        <p:txBody>
          <a:bodyPr wrap="square" rtlCol="0">
            <a:spAutoFit/>
            <a:scene3d>
              <a:camera prst="orthographicFront"/>
              <a:lightRig rig="threePt" dir="t"/>
            </a:scene3d>
          </a:bodyPr>
          <a:lstStyle/>
          <a:p>
            <a:r>
              <a:rPr lang="en-IN" altLang="en-US" sz="1600" b="1">
                <a:solidFill>
                  <a:schemeClr val="accent1"/>
                </a:solidFill>
                <a:effectLst>
                  <a:outerShdw blurRad="38100" dist="25400" dir="5400000" algn="ctr" rotWithShape="0">
                    <a:srgbClr val="6E747A">
                      <a:alpha val="43000"/>
                    </a:srgbClr>
                  </a:outerShdw>
                </a:effectLst>
              </a:rPr>
              <a:t>ICE CREAM SALES ARE CAUSING DROWNING DEATHS !!!</a:t>
            </a:r>
            <a:endParaRPr lang="en-IN" altLang="en-US" sz="1600" b="1">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P spid="8195" grpI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485900" y="285750"/>
            <a:ext cx="6172200" cy="742950"/>
          </a:xfrm>
        </p:spPr>
        <p:txBody>
          <a:bodyPr/>
          <a:lstStyle/>
          <a:p>
            <a:pPr eaLnBrk="1" hangingPunct="1"/>
            <a:r>
              <a:rPr lang="en-US" sz="3000" dirty="0"/>
              <a:t>Correlation using Scatter Graphs</a:t>
            </a:r>
            <a:endParaRPr lang="en-US" sz="3000" dirty="0"/>
          </a:p>
        </p:txBody>
      </p:sp>
      <p:sp>
        <p:nvSpPr>
          <p:cNvPr id="55300" name="Slide Number Placeholder 5"/>
          <p:cNvSpPr>
            <a:spLocks noGrp="1"/>
          </p:cNvSpPr>
          <p:nvPr>
            <p:ph type="sldNum" sz="quarter" idx="11"/>
          </p:nvPr>
        </p:nvSpPr>
        <p:spPr>
          <a:noFill/>
        </p:spPr>
        <p:txBody>
          <a:bodyPr/>
          <a:lstStyle/>
          <a:p>
            <a:fld id="{9512D492-BA1E-4540-8B51-DD65EB8200A5}" type="slidenum">
              <a:rPr lang="en-US" sz="1050" smtClean="0"/>
            </a:fld>
            <a:endParaRPr lang="en-US" sz="1050"/>
          </a:p>
        </p:txBody>
      </p:sp>
      <p:pic>
        <p:nvPicPr>
          <p:cNvPr id="55301" name="Picture 3"/>
          <p:cNvPicPr>
            <a:picLocks noChangeAspect="1" noChangeArrowheads="1"/>
          </p:cNvPicPr>
          <p:nvPr/>
        </p:nvPicPr>
        <p:blipFill>
          <a:blip r:embed="rId1" cstate="print"/>
          <a:srcRect/>
          <a:stretch>
            <a:fillRect/>
          </a:stretch>
        </p:blipFill>
        <p:spPr bwMode="auto">
          <a:xfrm>
            <a:off x="1771650" y="914400"/>
            <a:ext cx="5600700" cy="3733800"/>
          </a:xfrm>
          <a:prstGeom prst="rect">
            <a:avLst/>
          </a:prstGeom>
          <a:noFill/>
          <a:ln w="9525">
            <a:noFill/>
            <a:miter lim="800000"/>
            <a:headEnd/>
            <a:tailEnd/>
          </a:ln>
        </p:spPr>
      </p:pic>
      <p:sp>
        <p:nvSpPr>
          <p:cNvPr id="5" name="TextBox 4"/>
          <p:cNvSpPr txBox="1"/>
          <p:nvPr/>
        </p:nvSpPr>
        <p:spPr>
          <a:xfrm>
            <a:off x="1943100" y="857251"/>
            <a:ext cx="1714500" cy="414020"/>
          </a:xfrm>
          <a:prstGeom prst="rect">
            <a:avLst/>
          </a:prstGeom>
          <a:noFill/>
        </p:spPr>
        <p:txBody>
          <a:bodyPr wrap="square" rtlCol="0">
            <a:spAutoFit/>
          </a:bodyPr>
          <a:lstStyle/>
          <a:p>
            <a:r>
              <a:rPr lang="en-US" sz="1050" b="1" dirty="0">
                <a:solidFill>
                  <a:srgbClr val="7030A0"/>
                </a:solidFill>
              </a:rPr>
              <a:t>Moderate +</a:t>
            </a:r>
            <a:r>
              <a:rPr lang="en-US" sz="1050" b="1" dirty="0" err="1">
                <a:solidFill>
                  <a:srgbClr val="7030A0"/>
                </a:solidFill>
              </a:rPr>
              <a:t>ve</a:t>
            </a:r>
            <a:r>
              <a:rPr lang="en-US" sz="1050" b="1" dirty="0">
                <a:solidFill>
                  <a:srgbClr val="7030A0"/>
                </a:solidFill>
              </a:rPr>
              <a:t> Correlation </a:t>
            </a:r>
            <a:endParaRPr lang="en-US" sz="1050" b="1" dirty="0">
              <a:solidFill>
                <a:srgbClr val="7030A0"/>
              </a:solidFill>
            </a:endParaRPr>
          </a:p>
        </p:txBody>
      </p:sp>
      <p:sp>
        <p:nvSpPr>
          <p:cNvPr id="6" name="TextBox 5"/>
          <p:cNvSpPr txBox="1"/>
          <p:nvPr/>
        </p:nvSpPr>
        <p:spPr>
          <a:xfrm>
            <a:off x="4000500" y="857250"/>
            <a:ext cx="1600200" cy="414020"/>
          </a:xfrm>
          <a:prstGeom prst="rect">
            <a:avLst/>
          </a:prstGeom>
          <a:noFill/>
        </p:spPr>
        <p:txBody>
          <a:bodyPr wrap="square" rtlCol="0">
            <a:spAutoFit/>
          </a:bodyPr>
          <a:lstStyle/>
          <a:p>
            <a:r>
              <a:rPr lang="en-US" sz="1050" b="1" dirty="0">
                <a:solidFill>
                  <a:srgbClr val="7030A0"/>
                </a:solidFill>
              </a:rPr>
              <a:t>Strong +</a:t>
            </a:r>
            <a:r>
              <a:rPr lang="en-US" sz="1050" b="1" dirty="0" err="1">
                <a:solidFill>
                  <a:srgbClr val="7030A0"/>
                </a:solidFill>
              </a:rPr>
              <a:t>ve</a:t>
            </a:r>
            <a:r>
              <a:rPr lang="en-US" sz="1050" b="1" dirty="0">
                <a:solidFill>
                  <a:srgbClr val="7030A0"/>
                </a:solidFill>
              </a:rPr>
              <a:t> correlation </a:t>
            </a:r>
            <a:endParaRPr lang="en-US" sz="1050" b="1" dirty="0">
              <a:solidFill>
                <a:srgbClr val="7030A0"/>
              </a:solidFill>
            </a:endParaRPr>
          </a:p>
        </p:txBody>
      </p:sp>
      <p:sp>
        <p:nvSpPr>
          <p:cNvPr id="7" name="TextBox 6"/>
          <p:cNvSpPr txBox="1"/>
          <p:nvPr/>
        </p:nvSpPr>
        <p:spPr>
          <a:xfrm>
            <a:off x="6115050" y="914400"/>
            <a:ext cx="1600200" cy="414020"/>
          </a:xfrm>
          <a:prstGeom prst="rect">
            <a:avLst/>
          </a:prstGeom>
          <a:noFill/>
        </p:spPr>
        <p:txBody>
          <a:bodyPr wrap="square" rtlCol="0">
            <a:spAutoFit/>
          </a:bodyPr>
          <a:lstStyle/>
          <a:p>
            <a:r>
              <a:rPr lang="en-US" sz="1050" b="1" dirty="0">
                <a:solidFill>
                  <a:srgbClr val="7030A0"/>
                </a:solidFill>
              </a:rPr>
              <a:t>Perfect +</a:t>
            </a:r>
            <a:r>
              <a:rPr lang="en-US" sz="1050" b="1" dirty="0" err="1">
                <a:solidFill>
                  <a:srgbClr val="7030A0"/>
                </a:solidFill>
              </a:rPr>
              <a:t>ve</a:t>
            </a:r>
            <a:r>
              <a:rPr lang="en-US" sz="1050" b="1" dirty="0">
                <a:solidFill>
                  <a:srgbClr val="7030A0"/>
                </a:solidFill>
              </a:rPr>
              <a:t> correlation </a:t>
            </a:r>
            <a:endParaRPr lang="en-US" sz="1050" b="1" dirty="0">
              <a:solidFill>
                <a:srgbClr val="7030A0"/>
              </a:solidFill>
            </a:endParaRPr>
          </a:p>
        </p:txBody>
      </p:sp>
      <p:sp>
        <p:nvSpPr>
          <p:cNvPr id="8" name="TextBox 7"/>
          <p:cNvSpPr txBox="1"/>
          <p:nvPr/>
        </p:nvSpPr>
        <p:spPr>
          <a:xfrm>
            <a:off x="2000250" y="2857500"/>
            <a:ext cx="1657350" cy="414020"/>
          </a:xfrm>
          <a:prstGeom prst="rect">
            <a:avLst/>
          </a:prstGeom>
          <a:noFill/>
        </p:spPr>
        <p:txBody>
          <a:bodyPr wrap="square" rtlCol="0">
            <a:spAutoFit/>
          </a:bodyPr>
          <a:lstStyle/>
          <a:p>
            <a:r>
              <a:rPr lang="en-US" sz="1050" b="1" dirty="0">
                <a:solidFill>
                  <a:srgbClr val="7030A0"/>
                </a:solidFill>
              </a:rPr>
              <a:t>Moderate –</a:t>
            </a:r>
            <a:r>
              <a:rPr lang="en-US" sz="1050" b="1" dirty="0" err="1">
                <a:solidFill>
                  <a:srgbClr val="7030A0"/>
                </a:solidFill>
              </a:rPr>
              <a:t>ve</a:t>
            </a:r>
            <a:r>
              <a:rPr lang="en-US" sz="1050" b="1" dirty="0">
                <a:solidFill>
                  <a:srgbClr val="7030A0"/>
                </a:solidFill>
              </a:rPr>
              <a:t> correlation </a:t>
            </a:r>
            <a:endParaRPr lang="en-US" sz="1050" b="1" dirty="0">
              <a:solidFill>
                <a:srgbClr val="7030A0"/>
              </a:solidFill>
            </a:endParaRPr>
          </a:p>
        </p:txBody>
      </p:sp>
      <p:sp>
        <p:nvSpPr>
          <p:cNvPr id="9" name="TextBox 8"/>
          <p:cNvSpPr txBox="1"/>
          <p:nvPr/>
        </p:nvSpPr>
        <p:spPr>
          <a:xfrm>
            <a:off x="4000500" y="2914650"/>
            <a:ext cx="1657350" cy="252730"/>
          </a:xfrm>
          <a:prstGeom prst="rect">
            <a:avLst/>
          </a:prstGeom>
          <a:noFill/>
        </p:spPr>
        <p:txBody>
          <a:bodyPr wrap="square" rtlCol="0">
            <a:spAutoFit/>
          </a:bodyPr>
          <a:lstStyle/>
          <a:p>
            <a:r>
              <a:rPr lang="en-US" sz="1050" b="1" dirty="0">
                <a:solidFill>
                  <a:srgbClr val="7030A0"/>
                </a:solidFill>
              </a:rPr>
              <a:t>Strong –</a:t>
            </a:r>
            <a:r>
              <a:rPr lang="en-US" sz="1050" b="1" dirty="0" err="1">
                <a:solidFill>
                  <a:srgbClr val="7030A0"/>
                </a:solidFill>
              </a:rPr>
              <a:t>ve</a:t>
            </a:r>
            <a:r>
              <a:rPr lang="en-US" sz="1050" b="1" dirty="0">
                <a:solidFill>
                  <a:srgbClr val="7030A0"/>
                </a:solidFill>
              </a:rPr>
              <a:t> correlation </a:t>
            </a:r>
            <a:endParaRPr lang="en-US" sz="1050" b="1" dirty="0">
              <a:solidFill>
                <a:srgbClr val="7030A0"/>
              </a:solidFill>
            </a:endParaRPr>
          </a:p>
        </p:txBody>
      </p:sp>
      <p:sp>
        <p:nvSpPr>
          <p:cNvPr id="10" name="TextBox 9"/>
          <p:cNvSpPr txBox="1"/>
          <p:nvPr/>
        </p:nvSpPr>
        <p:spPr>
          <a:xfrm>
            <a:off x="6057900" y="2914650"/>
            <a:ext cx="1657350" cy="252730"/>
          </a:xfrm>
          <a:prstGeom prst="rect">
            <a:avLst/>
          </a:prstGeom>
          <a:noFill/>
        </p:spPr>
        <p:txBody>
          <a:bodyPr wrap="square" rtlCol="0">
            <a:spAutoFit/>
          </a:bodyPr>
          <a:lstStyle/>
          <a:p>
            <a:r>
              <a:rPr lang="en-US" sz="1050" b="1" dirty="0">
                <a:solidFill>
                  <a:srgbClr val="7030A0"/>
                </a:solidFill>
              </a:rPr>
              <a:t>Perfect –</a:t>
            </a:r>
            <a:r>
              <a:rPr lang="en-US" sz="1050" b="1" dirty="0" err="1">
                <a:solidFill>
                  <a:srgbClr val="7030A0"/>
                </a:solidFill>
              </a:rPr>
              <a:t>ve</a:t>
            </a:r>
            <a:r>
              <a:rPr lang="en-US" sz="1050" b="1" dirty="0">
                <a:solidFill>
                  <a:srgbClr val="7030A0"/>
                </a:solidFill>
              </a:rPr>
              <a:t> correlation </a:t>
            </a:r>
            <a:endParaRPr lang="en-US" sz="105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Weak , Moderate, Strong Correlations  </a:t>
            </a:r>
            <a:endParaRPr lang="en-US" dirty="0"/>
          </a:p>
        </p:txBody>
      </p:sp>
      <p:sp>
        <p:nvSpPr>
          <p:cNvPr id="3" name="Content Placeholder 2"/>
          <p:cNvSpPr>
            <a:spLocks noGrp="1"/>
          </p:cNvSpPr>
          <p:nvPr>
            <p:ph idx="1"/>
          </p:nvPr>
        </p:nvSpPr>
        <p:spPr/>
        <p:txBody>
          <a:bodyPr/>
          <a:lstStyle/>
          <a:p>
            <a:pPr>
              <a:lnSpc>
                <a:spcPct val="90000"/>
              </a:lnSpc>
            </a:pPr>
            <a:endParaRPr lang="en-US" dirty="0"/>
          </a:p>
          <a:p>
            <a:pPr>
              <a:lnSpc>
                <a:spcPct val="90000"/>
              </a:lnSpc>
            </a:pPr>
            <a:endParaRPr lang="en-US" dirty="0"/>
          </a:p>
          <a:p>
            <a:pPr>
              <a:lnSpc>
                <a:spcPct val="90000"/>
              </a:lnSpc>
            </a:pPr>
            <a:r>
              <a:rPr lang="en-US" dirty="0"/>
              <a:t> Correlation Coefficient ranges from -1 to +1</a:t>
            </a:r>
            <a:endParaRPr lang="en-US" dirty="0"/>
          </a:p>
          <a:p>
            <a:pPr>
              <a:lnSpc>
                <a:spcPct val="90000"/>
              </a:lnSpc>
            </a:pPr>
            <a:r>
              <a:rPr lang="en-US" dirty="0"/>
              <a:t>A general guide</a:t>
            </a:r>
            <a:r>
              <a:rPr lang="en-IN" altLang="en-US" dirty="0"/>
              <a:t> in medical field</a:t>
            </a:r>
            <a:r>
              <a:rPr lang="en-US" dirty="0"/>
              <a:t>:</a:t>
            </a:r>
            <a:endParaRPr lang="en-US" dirty="0"/>
          </a:p>
          <a:p>
            <a:pPr lvl="1">
              <a:lnSpc>
                <a:spcPct val="90000"/>
              </a:lnSpc>
            </a:pPr>
            <a:r>
              <a:rPr lang="en-US" dirty="0"/>
              <a:t>&gt;.70 is strong correlation</a:t>
            </a:r>
            <a:endParaRPr lang="en-US" dirty="0"/>
          </a:p>
          <a:p>
            <a:pPr lvl="1">
              <a:lnSpc>
                <a:spcPct val="90000"/>
              </a:lnSpc>
            </a:pPr>
            <a:r>
              <a:rPr lang="en-US" dirty="0"/>
              <a:t>Between 0.3 to 0.7 is moderate correlation</a:t>
            </a:r>
            <a:endParaRPr lang="en-US" dirty="0"/>
          </a:p>
          <a:p>
            <a:pPr lvl="1">
              <a:lnSpc>
                <a:spcPct val="90000"/>
              </a:lnSpc>
            </a:pPr>
            <a:r>
              <a:rPr lang="en-US" dirty="0"/>
              <a:t>Between </a:t>
            </a:r>
            <a:r>
              <a:rPr lang="en-IN" altLang="en-US" dirty="0"/>
              <a:t>0</a:t>
            </a:r>
            <a:r>
              <a:rPr lang="en-US" dirty="0"/>
              <a:t>.1 to </a:t>
            </a:r>
            <a:r>
              <a:rPr lang="en-IN" altLang="en-US" dirty="0"/>
              <a:t>0</a:t>
            </a:r>
            <a:r>
              <a:rPr lang="en-US" dirty="0"/>
              <a:t>.3 is weak correlation</a:t>
            </a:r>
            <a:endParaRPr lang="en-US" dirty="0"/>
          </a:p>
          <a:p>
            <a:pPr>
              <a:buNone/>
            </a:pP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485900" y="457200"/>
            <a:ext cx="6172200" cy="742950"/>
          </a:xfrm>
        </p:spPr>
        <p:txBody>
          <a:bodyPr>
            <a:normAutofit/>
          </a:bodyPr>
          <a:lstStyle/>
          <a:p>
            <a:pPr eaLnBrk="1" hangingPunct="1"/>
            <a:r>
              <a:rPr lang="en-IN" altLang="en-US" sz="2700" b="1"/>
              <a:t>Correlation is Not Causation</a:t>
            </a:r>
            <a:endParaRPr lang="en-IN" altLang="en-US" sz="2700" b="1"/>
          </a:p>
        </p:txBody>
      </p:sp>
      <p:sp>
        <p:nvSpPr>
          <p:cNvPr id="8195" name="Rectangle 3"/>
          <p:cNvSpPr>
            <a:spLocks noGrp="1" noChangeArrowheads="1"/>
          </p:cNvSpPr>
          <p:nvPr>
            <p:ph type="body" idx="1"/>
          </p:nvPr>
        </p:nvSpPr>
        <p:spPr>
          <a:xfrm>
            <a:off x="857885" y="1128395"/>
            <a:ext cx="7123430" cy="3714750"/>
          </a:xfrm>
        </p:spPr>
        <p:txBody>
          <a:bodyPr/>
          <a:lstStyle/>
          <a:p>
            <a:pPr marL="0" indent="0">
              <a:buFont typeface="Wingdings" panose="05000000000000000000" pitchFamily="2" charset="2"/>
              <a:buNone/>
              <a:defRPr/>
            </a:pPr>
            <a:r>
              <a:rPr lang="en-US" dirty="0">
                <a:solidFill>
                  <a:schemeClr val="tx1"/>
                </a:solidFill>
              </a:rPr>
              <a:t>When the Correlation Coefficient is high It doent means that x is causing y . Rather it could be any of the following:</a:t>
            </a:r>
            <a:endParaRPr lang="en-US" dirty="0">
              <a:solidFill>
                <a:schemeClr val="tx1"/>
              </a:solidFill>
            </a:endParaRPr>
          </a:p>
          <a:p>
            <a:pPr marL="0" indent="0">
              <a:buFont typeface="Wingdings" panose="05000000000000000000" pitchFamily="2" charset="2"/>
              <a:buNone/>
              <a:defRPr/>
            </a:pPr>
            <a:r>
              <a:rPr lang="en-US" dirty="0">
                <a:solidFill>
                  <a:schemeClr val="tx1"/>
                </a:solidFill>
              </a:rPr>
              <a:t>1. Reverse</a:t>
            </a:r>
            <a:endParaRPr lang="en-US" dirty="0">
              <a:solidFill>
                <a:schemeClr val="tx1"/>
              </a:solidFill>
            </a:endParaRPr>
          </a:p>
          <a:p>
            <a:pPr marL="0" indent="0">
              <a:buFont typeface="Wingdings" panose="05000000000000000000" pitchFamily="2" charset="2"/>
              <a:buNone/>
              <a:defRPr/>
            </a:pPr>
            <a:r>
              <a:rPr lang="en-US" dirty="0">
                <a:solidFill>
                  <a:schemeClr val="tx1"/>
                </a:solidFill>
              </a:rPr>
              <a:t>2. Confounding</a:t>
            </a:r>
            <a:endParaRPr lang="en-US" dirty="0">
              <a:solidFill>
                <a:schemeClr val="tx1"/>
              </a:solidFill>
            </a:endParaRPr>
          </a:p>
          <a:p>
            <a:pPr marL="0" indent="0">
              <a:buFont typeface="Wingdings" panose="05000000000000000000" pitchFamily="2" charset="2"/>
              <a:buNone/>
              <a:defRPr/>
            </a:pPr>
            <a:r>
              <a:rPr lang="en-US" dirty="0">
                <a:solidFill>
                  <a:schemeClr val="tx1"/>
                </a:solidFill>
              </a:rPr>
              <a:t>3. Coincidental</a:t>
            </a:r>
            <a:endParaRPr lang="en-US" dirty="0">
              <a:solidFill>
                <a:schemeClr val="tx1"/>
              </a:solidFill>
            </a:endParaRPr>
          </a:p>
        </p:txBody>
      </p:sp>
      <p:sp>
        <p:nvSpPr>
          <p:cNvPr id="47109" name="Slide Number Placeholder 5"/>
          <p:cNvSpPr>
            <a:spLocks noGrp="1"/>
          </p:cNvSpPr>
          <p:nvPr>
            <p:ph type="sldNum" sz="quarter" idx="11"/>
          </p:nvPr>
        </p:nvSpPr>
        <p:spPr>
          <a:noFill/>
        </p:spPr>
        <p:txBody>
          <a:bodyPr/>
          <a:lstStyle/>
          <a:p>
            <a:fld id="{D7A03501-FE95-4DF5-AB84-76BE0A672779}" type="slidenum">
              <a:rPr lang="en-US" sz="1050" smtClean="0"/>
            </a:fld>
            <a:endParaRPr lang="en-US" sz="105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7"/>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215" y="2442100"/>
            <a:ext cx="8520600" cy="572700"/>
          </a:xfrm>
        </p:spPr>
        <p:txBody>
          <a:bodyPr>
            <a:normAutofit fontScale="90000"/>
          </a:bodyPr>
          <a:lstStyle/>
          <a:p>
            <a:pPr algn="ctr"/>
            <a:r>
              <a:rPr lang="en-IN" altLang="en-US" b="1"/>
              <a:t>STEP 3- </a:t>
            </a:r>
            <a:r>
              <a:rPr lang="en-IN" b="1"/>
              <a:t>Probability</a:t>
            </a:r>
            <a:r>
              <a:rPr lang="en-US" altLang="en-IN" b="1"/>
              <a:t> </a:t>
            </a:r>
            <a:endParaRPr lang="en-US" altLang="en-IN"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7"/>
          <p:cNvPicPr preferRelativeResize="0"/>
          <p:nvPr/>
        </p:nvPicPr>
        <p:blipFill>
          <a:blip r:embed="rId1"/>
          <a:stretch>
            <a:fillRect/>
          </a:stretch>
        </p:blipFill>
        <p:spPr>
          <a:xfrm>
            <a:off x="725805" y="494030"/>
            <a:ext cx="7692390" cy="4519295"/>
          </a:xfrm>
          <a:prstGeom prst="rect">
            <a:avLst/>
          </a:prstGeom>
          <a:noFill/>
          <a:ln>
            <a:noFill/>
          </a:ln>
        </p:spPr>
      </p:pic>
      <p:sp>
        <p:nvSpPr>
          <p:cNvPr id="86" name="Google Shape;86;p17"/>
          <p:cNvSpPr txBox="1">
            <a:spLocks noGrp="1"/>
          </p:cNvSpPr>
          <p:nvPr>
            <p:ph type="title"/>
          </p:nvPr>
        </p:nvSpPr>
        <p:spPr>
          <a:xfrm>
            <a:off x="1019175" y="52070"/>
            <a:ext cx="7242175" cy="57277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altLang="en-GB"/>
              <a:t>  </a:t>
            </a:r>
            <a:r>
              <a:rPr lang="en-US" altLang="en-IN" b="1"/>
              <a:t>THE BIG PICTURE OF STATISTICS</a:t>
            </a:r>
            <a:r>
              <a:rPr lang="en-IN" altLang="en-GB"/>
              <a:t> </a:t>
            </a:r>
            <a:endParaRPr sz="169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7"/>
          <p:cNvPicPr preferRelativeResize="0"/>
          <p:nvPr/>
        </p:nvPicPr>
        <p:blipFill>
          <a:blip r:embed="rId1"/>
          <a:stretch>
            <a:fillRect/>
          </a:stretch>
        </p:blipFill>
        <p:spPr>
          <a:xfrm>
            <a:off x="725805" y="494030"/>
            <a:ext cx="7692390" cy="4519295"/>
          </a:xfrm>
          <a:prstGeom prst="rect">
            <a:avLst/>
          </a:prstGeom>
          <a:noFill/>
          <a:ln>
            <a:noFill/>
          </a:ln>
        </p:spPr>
      </p:pic>
      <p:sp>
        <p:nvSpPr>
          <p:cNvPr id="86" name="Google Shape;86;p17"/>
          <p:cNvSpPr txBox="1">
            <a:spLocks noGrp="1"/>
          </p:cNvSpPr>
          <p:nvPr>
            <p:ph type="title"/>
          </p:nvPr>
        </p:nvSpPr>
        <p:spPr>
          <a:xfrm>
            <a:off x="1019175" y="52070"/>
            <a:ext cx="7242175" cy="57277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altLang="en-GB"/>
              <a:t>  </a:t>
            </a:r>
            <a:r>
              <a:rPr lang="en-US" altLang="en-IN" b="1"/>
              <a:t>THE BIG PICTURE OF STATISTICS</a:t>
            </a:r>
            <a:r>
              <a:rPr lang="en-IN" altLang="en-GB" b="1"/>
              <a:t> </a:t>
            </a:r>
            <a:endParaRPr sz="1690"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p:txBody>
          <a:bodyPr>
            <a:normAutofit fontScale="90000"/>
          </a:bodyPr>
          <a:lstStyle/>
          <a:p>
            <a:pPr eaLnBrk="1" hangingPunct="1"/>
            <a:r>
              <a:rPr lang="en-US" dirty="0"/>
              <a:t>Teaser </a:t>
            </a:r>
            <a:endParaRPr lang="en-US" dirty="0"/>
          </a:p>
        </p:txBody>
      </p:sp>
      <p:sp>
        <p:nvSpPr>
          <p:cNvPr id="5123" name="Rectangle 5"/>
          <p:cNvSpPr>
            <a:spLocks noChangeArrowheads="1"/>
          </p:cNvSpPr>
          <p:nvPr/>
        </p:nvSpPr>
        <p:spPr bwMode="auto">
          <a:xfrm>
            <a:off x="1485900" y="857250"/>
            <a:ext cx="6144816" cy="3086417"/>
          </a:xfrm>
          <a:prstGeom prst="rect">
            <a:avLst/>
          </a:prstGeom>
          <a:noFill/>
          <a:ln w="9525">
            <a:noFill/>
            <a:miter lim="800000"/>
          </a:ln>
          <a:effectLst/>
        </p:spPr>
        <p:txBody>
          <a:bodyPr/>
          <a:lstStyle/>
          <a:p>
            <a:pPr marL="342900" indent="-342900" eaLnBrk="0" hangingPunct="0">
              <a:lnSpc>
                <a:spcPct val="80000"/>
              </a:lnSpc>
              <a:spcBef>
                <a:spcPct val="20000"/>
              </a:spcBef>
              <a:buClr>
                <a:schemeClr val="folHlink"/>
              </a:buClr>
              <a:buSzPct val="60000"/>
              <a:buFont typeface="Wingdings" panose="05000000000000000000" pitchFamily="2" charset="2"/>
              <a:buChar char="n"/>
            </a:pPr>
            <a:r>
              <a:rPr lang="en-US" sz="2100" b="0" dirty="0"/>
              <a:t>A classic statistics problem: The Monty Hall Problem</a:t>
            </a:r>
            <a:endParaRPr lang="en-US" sz="2100" b="0" dirty="0"/>
          </a:p>
          <a:p>
            <a:pPr marL="342900" indent="-342900" eaLnBrk="0" hangingPunct="0">
              <a:lnSpc>
                <a:spcPct val="80000"/>
              </a:lnSpc>
              <a:spcBef>
                <a:spcPct val="20000"/>
              </a:spcBef>
              <a:buClr>
                <a:schemeClr val="folHlink"/>
              </a:buClr>
              <a:buSzPct val="60000"/>
              <a:buFont typeface="Wingdings" panose="05000000000000000000" pitchFamily="2" charset="2"/>
              <a:buChar char="n"/>
            </a:pPr>
            <a:r>
              <a:rPr lang="en-IN" altLang="en-US" sz="2100" dirty="0"/>
              <a:t>The presenter shows you</a:t>
            </a:r>
            <a:r>
              <a:rPr lang="en-US" sz="2100" dirty="0"/>
              <a:t> 3 doors (A, B, C), one of which has a </a:t>
            </a:r>
            <a:r>
              <a:rPr lang="en-IN" altLang="en-US" sz="2100" dirty="0"/>
              <a:t>expensive</a:t>
            </a:r>
            <a:r>
              <a:rPr lang="en-US" sz="2100" dirty="0"/>
              <a:t> prize behind it (the other two have nothing). </a:t>
            </a:r>
            <a:endParaRPr lang="en-US" sz="2100" dirty="0"/>
          </a:p>
          <a:p>
            <a:pPr marL="342900" indent="-342900" eaLnBrk="0" hangingPunct="0">
              <a:lnSpc>
                <a:spcPct val="80000"/>
              </a:lnSpc>
              <a:spcBef>
                <a:spcPct val="20000"/>
              </a:spcBef>
              <a:buClr>
                <a:schemeClr val="folHlink"/>
              </a:buClr>
              <a:buSzPct val="60000"/>
              <a:buFont typeface="Wingdings" panose="05000000000000000000" pitchFamily="2" charset="2"/>
              <a:buChar char="n"/>
            </a:pPr>
            <a:r>
              <a:rPr lang="en-US" sz="2100" dirty="0"/>
              <a:t>You choose door A; Monty Hall opens door B and shows you that there is nothing behind it. Then he gives you the choice of sticking with A or switching to C. </a:t>
            </a:r>
            <a:endParaRPr lang="en-US" sz="2100" dirty="0"/>
          </a:p>
          <a:p>
            <a:pPr marL="342900" indent="-342900" eaLnBrk="0" hangingPunct="0">
              <a:lnSpc>
                <a:spcPct val="80000"/>
              </a:lnSpc>
              <a:spcBef>
                <a:spcPct val="20000"/>
              </a:spcBef>
              <a:buClr>
                <a:schemeClr val="folHlink"/>
              </a:buClr>
              <a:buSzPct val="60000"/>
              <a:buFont typeface="Wingdings" panose="05000000000000000000" pitchFamily="2" charset="2"/>
              <a:buChar char="n"/>
            </a:pPr>
            <a:r>
              <a:rPr lang="en-IN" altLang="en-US" sz="2100" dirty="0"/>
              <a:t>Should </a:t>
            </a:r>
            <a:r>
              <a:rPr lang="en-US" sz="2100" dirty="0"/>
              <a:t>you stay or switch; or does it make no difference</a:t>
            </a:r>
            <a:endParaRPr lang="en-US" sz="2100" b="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85900" y="228600"/>
            <a:ext cx="6172200" cy="742950"/>
          </a:xfrm>
        </p:spPr>
        <p:txBody>
          <a:bodyPr/>
          <a:lstStyle/>
          <a:p>
            <a:pPr eaLnBrk="1" hangingPunct="1"/>
            <a:r>
              <a:rPr lang="en-US"/>
              <a:t>Probability</a:t>
            </a:r>
            <a:endParaRPr lang="en-US"/>
          </a:p>
        </p:txBody>
      </p:sp>
      <p:sp>
        <p:nvSpPr>
          <p:cNvPr id="58371" name="Rectangle 3"/>
          <p:cNvSpPr>
            <a:spLocks noGrp="1" noChangeArrowheads="1"/>
          </p:cNvSpPr>
          <p:nvPr>
            <p:ph type="body" idx="1"/>
          </p:nvPr>
        </p:nvSpPr>
        <p:spPr>
          <a:xfrm>
            <a:off x="1485900" y="1143000"/>
            <a:ext cx="6057900" cy="3429000"/>
          </a:xfrm>
        </p:spPr>
        <p:txBody>
          <a:bodyPr>
            <a:normAutofit/>
          </a:bodyPr>
          <a:lstStyle/>
          <a:p>
            <a:pPr marL="0" indent="0" eaLnBrk="1" hangingPunct="1">
              <a:spcBef>
                <a:spcPct val="100000"/>
              </a:spcBef>
              <a:defRPr/>
            </a:pPr>
            <a:r>
              <a:rPr lang="en-US" sz="2700" b="1" dirty="0">
                <a:solidFill>
                  <a:schemeClr val="tx1"/>
                </a:solidFill>
                <a:effectLst>
                  <a:outerShdw blurRad="38100" dist="19050" dir="2700000" algn="tl" rotWithShape="0">
                    <a:schemeClr val="dk1">
                      <a:alpha val="40000"/>
                    </a:schemeClr>
                  </a:outerShdw>
                </a:effectLst>
              </a:rPr>
              <a:t>Probability </a:t>
            </a:r>
            <a:r>
              <a:rPr lang="en-US" sz="2700" dirty="0"/>
              <a:t>can be defined as the chance of an event occurring. </a:t>
            </a:r>
            <a:endParaRPr lang="en-US" sz="2700" dirty="0"/>
          </a:p>
          <a:p>
            <a:pPr marL="0" indent="0" eaLnBrk="1" hangingPunct="1">
              <a:spcBef>
                <a:spcPct val="100000"/>
              </a:spcBef>
              <a:defRPr/>
            </a:pPr>
            <a:r>
              <a:rPr lang="en-US" sz="2700" dirty="0"/>
              <a:t>Some examples of how probability is used everyday would be weather forecasting, “75% chance of snow” </a:t>
            </a:r>
            <a:endParaRPr lang="en-US" sz="27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Sample Space </a:t>
            </a:r>
            <a:endParaRPr lang="en-US"/>
          </a:p>
        </p:txBody>
      </p:sp>
      <p:sp>
        <p:nvSpPr>
          <p:cNvPr id="3" name="Content Placeholder 2"/>
          <p:cNvSpPr>
            <a:spLocks noGrp="1"/>
          </p:cNvSpPr>
          <p:nvPr>
            <p:ph idx="1"/>
          </p:nvPr>
        </p:nvSpPr>
        <p:spPr/>
        <p:txBody>
          <a:bodyPr/>
          <a:lstStyle/>
          <a:p>
            <a:r>
              <a:rPr lang="en-US">
                <a:sym typeface="+mn-ea"/>
              </a:rPr>
              <a:t>A </a:t>
            </a:r>
            <a:r>
              <a:rPr lang="en-US" b="1">
                <a:solidFill>
                  <a:srgbClr val="000099"/>
                </a:solidFill>
                <a:effectLst>
                  <a:outerShdw blurRad="38100" dist="38100" dir="2700000" algn="tl">
                    <a:srgbClr val="C0C0C0"/>
                  </a:outerShdw>
                </a:effectLst>
                <a:sym typeface="+mn-ea"/>
              </a:rPr>
              <a:t>sample space</a:t>
            </a:r>
            <a:r>
              <a:rPr lang="en-US">
                <a:sym typeface="+mn-ea"/>
              </a:rPr>
              <a:t> is the set of all possible outcomes of a probability experiment.</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485900" y="228600"/>
            <a:ext cx="6172200" cy="742950"/>
          </a:xfrm>
        </p:spPr>
        <p:txBody>
          <a:bodyPr/>
          <a:lstStyle/>
          <a:p>
            <a:pPr eaLnBrk="1" hangingPunct="1"/>
            <a:r>
              <a:rPr lang="en-US" sz="3000"/>
              <a:t>Sample Spaces</a:t>
            </a:r>
            <a:endParaRPr lang="en-US" sz="3000"/>
          </a:p>
        </p:txBody>
      </p:sp>
      <p:sp>
        <p:nvSpPr>
          <p:cNvPr id="41988" name="AutoShape 4"/>
          <p:cNvSpPr>
            <a:spLocks noChangeAspect="1" noChangeArrowheads="1" noTextEdit="1"/>
          </p:cNvSpPr>
          <p:nvPr/>
        </p:nvSpPr>
        <p:spPr bwMode="auto">
          <a:xfrm>
            <a:off x="2057400" y="1371600"/>
            <a:ext cx="4850606" cy="2428875"/>
          </a:xfrm>
          <a:prstGeom prst="rect">
            <a:avLst/>
          </a:prstGeom>
          <a:noFill/>
          <a:ln w="9525">
            <a:noFill/>
            <a:miter lim="800000"/>
          </a:ln>
        </p:spPr>
        <p:txBody>
          <a:bodyPr/>
          <a:lstStyle/>
          <a:p>
            <a:endParaRPr lang="en-US" sz="1050"/>
          </a:p>
        </p:txBody>
      </p:sp>
      <p:sp>
        <p:nvSpPr>
          <p:cNvPr id="41989" name="Rectangle 6"/>
          <p:cNvSpPr>
            <a:spLocks noChangeArrowheads="1"/>
          </p:cNvSpPr>
          <p:nvPr/>
        </p:nvSpPr>
        <p:spPr bwMode="auto">
          <a:xfrm>
            <a:off x="2139554" y="1453754"/>
            <a:ext cx="2628900" cy="385763"/>
          </a:xfrm>
          <a:prstGeom prst="rect">
            <a:avLst/>
          </a:prstGeom>
          <a:solidFill>
            <a:srgbClr val="FFFFFF"/>
          </a:solidFill>
          <a:ln w="9525">
            <a:noFill/>
            <a:miter lim="800000"/>
          </a:ln>
        </p:spPr>
        <p:txBody>
          <a:bodyPr/>
          <a:lstStyle/>
          <a:p>
            <a:endParaRPr lang="en-US" sz="1050"/>
          </a:p>
        </p:txBody>
      </p:sp>
      <p:sp>
        <p:nvSpPr>
          <p:cNvPr id="41990" name="Rectangle 7"/>
          <p:cNvSpPr>
            <a:spLocks noChangeArrowheads="1"/>
          </p:cNvSpPr>
          <p:nvPr/>
        </p:nvSpPr>
        <p:spPr bwMode="auto">
          <a:xfrm>
            <a:off x="4768454" y="1453754"/>
            <a:ext cx="2057400" cy="385763"/>
          </a:xfrm>
          <a:prstGeom prst="rect">
            <a:avLst/>
          </a:prstGeom>
          <a:solidFill>
            <a:srgbClr val="FFFFFF"/>
          </a:solidFill>
          <a:ln w="9525">
            <a:noFill/>
            <a:miter lim="800000"/>
          </a:ln>
        </p:spPr>
        <p:txBody>
          <a:bodyPr/>
          <a:lstStyle/>
          <a:p>
            <a:endParaRPr lang="en-US" sz="1050"/>
          </a:p>
        </p:txBody>
      </p:sp>
      <p:sp>
        <p:nvSpPr>
          <p:cNvPr id="41991" name="Rectangle 8"/>
          <p:cNvSpPr>
            <a:spLocks noChangeArrowheads="1"/>
          </p:cNvSpPr>
          <p:nvPr/>
        </p:nvSpPr>
        <p:spPr bwMode="auto">
          <a:xfrm>
            <a:off x="2139554" y="1839516"/>
            <a:ext cx="2628900" cy="392906"/>
          </a:xfrm>
          <a:prstGeom prst="rect">
            <a:avLst/>
          </a:prstGeom>
          <a:solidFill>
            <a:srgbClr val="FFFFFF"/>
          </a:solidFill>
          <a:ln w="9525">
            <a:noFill/>
            <a:miter lim="800000"/>
          </a:ln>
        </p:spPr>
        <p:txBody>
          <a:bodyPr/>
          <a:lstStyle/>
          <a:p>
            <a:endParaRPr lang="en-US" sz="1050"/>
          </a:p>
        </p:txBody>
      </p:sp>
      <p:sp>
        <p:nvSpPr>
          <p:cNvPr id="41992" name="Rectangle 9"/>
          <p:cNvSpPr>
            <a:spLocks noChangeArrowheads="1"/>
          </p:cNvSpPr>
          <p:nvPr/>
        </p:nvSpPr>
        <p:spPr bwMode="auto">
          <a:xfrm>
            <a:off x="4768454" y="1839516"/>
            <a:ext cx="2057400" cy="392906"/>
          </a:xfrm>
          <a:prstGeom prst="rect">
            <a:avLst/>
          </a:prstGeom>
          <a:solidFill>
            <a:srgbClr val="FFFFFF"/>
          </a:solidFill>
          <a:ln w="9525">
            <a:noFill/>
            <a:miter lim="800000"/>
          </a:ln>
        </p:spPr>
        <p:txBody>
          <a:bodyPr/>
          <a:lstStyle/>
          <a:p>
            <a:endParaRPr lang="en-US" sz="1050"/>
          </a:p>
        </p:txBody>
      </p:sp>
      <p:sp>
        <p:nvSpPr>
          <p:cNvPr id="41993" name="Rectangle 10"/>
          <p:cNvSpPr>
            <a:spLocks noChangeArrowheads="1"/>
          </p:cNvSpPr>
          <p:nvPr/>
        </p:nvSpPr>
        <p:spPr bwMode="auto">
          <a:xfrm>
            <a:off x="2139554" y="2232422"/>
            <a:ext cx="2628900" cy="385763"/>
          </a:xfrm>
          <a:prstGeom prst="rect">
            <a:avLst/>
          </a:prstGeom>
          <a:solidFill>
            <a:srgbClr val="FFFFFF"/>
          </a:solidFill>
          <a:ln w="9525">
            <a:noFill/>
            <a:miter lim="800000"/>
          </a:ln>
        </p:spPr>
        <p:txBody>
          <a:bodyPr/>
          <a:lstStyle/>
          <a:p>
            <a:endParaRPr lang="en-US" sz="1050"/>
          </a:p>
        </p:txBody>
      </p:sp>
      <p:sp>
        <p:nvSpPr>
          <p:cNvPr id="41994" name="Rectangle 11"/>
          <p:cNvSpPr>
            <a:spLocks noChangeArrowheads="1"/>
          </p:cNvSpPr>
          <p:nvPr/>
        </p:nvSpPr>
        <p:spPr bwMode="auto">
          <a:xfrm>
            <a:off x="4768454" y="2232422"/>
            <a:ext cx="2057400" cy="385763"/>
          </a:xfrm>
          <a:prstGeom prst="rect">
            <a:avLst/>
          </a:prstGeom>
          <a:solidFill>
            <a:srgbClr val="FFFFFF"/>
          </a:solidFill>
          <a:ln w="9525">
            <a:noFill/>
            <a:miter lim="800000"/>
          </a:ln>
        </p:spPr>
        <p:txBody>
          <a:bodyPr/>
          <a:lstStyle/>
          <a:p>
            <a:endParaRPr lang="en-US" sz="1050"/>
          </a:p>
        </p:txBody>
      </p:sp>
      <p:sp>
        <p:nvSpPr>
          <p:cNvPr id="41995" name="Rectangle 12"/>
          <p:cNvSpPr>
            <a:spLocks noChangeArrowheads="1"/>
          </p:cNvSpPr>
          <p:nvPr/>
        </p:nvSpPr>
        <p:spPr bwMode="auto">
          <a:xfrm>
            <a:off x="2139554" y="2618185"/>
            <a:ext cx="2628900" cy="707231"/>
          </a:xfrm>
          <a:prstGeom prst="rect">
            <a:avLst/>
          </a:prstGeom>
          <a:solidFill>
            <a:srgbClr val="FFFFFF"/>
          </a:solidFill>
          <a:ln w="9525">
            <a:noFill/>
            <a:miter lim="800000"/>
          </a:ln>
        </p:spPr>
        <p:txBody>
          <a:bodyPr/>
          <a:lstStyle/>
          <a:p>
            <a:endParaRPr lang="en-US" sz="1050"/>
          </a:p>
        </p:txBody>
      </p:sp>
      <p:sp>
        <p:nvSpPr>
          <p:cNvPr id="41996" name="Rectangle 13"/>
          <p:cNvSpPr>
            <a:spLocks noChangeArrowheads="1"/>
          </p:cNvSpPr>
          <p:nvPr/>
        </p:nvSpPr>
        <p:spPr bwMode="auto">
          <a:xfrm>
            <a:off x="4768454" y="2618185"/>
            <a:ext cx="2057400" cy="707231"/>
          </a:xfrm>
          <a:prstGeom prst="rect">
            <a:avLst/>
          </a:prstGeom>
          <a:solidFill>
            <a:srgbClr val="FFFFFF"/>
          </a:solidFill>
          <a:ln w="9525">
            <a:noFill/>
            <a:miter lim="800000"/>
          </a:ln>
        </p:spPr>
        <p:txBody>
          <a:bodyPr/>
          <a:lstStyle/>
          <a:p>
            <a:endParaRPr lang="en-US" sz="1050"/>
          </a:p>
        </p:txBody>
      </p:sp>
      <p:sp>
        <p:nvSpPr>
          <p:cNvPr id="41997" name="Rectangle 14"/>
          <p:cNvSpPr>
            <a:spLocks noChangeArrowheads="1"/>
          </p:cNvSpPr>
          <p:nvPr/>
        </p:nvSpPr>
        <p:spPr bwMode="auto">
          <a:xfrm>
            <a:off x="2139554" y="3325416"/>
            <a:ext cx="2628900" cy="392906"/>
          </a:xfrm>
          <a:prstGeom prst="rect">
            <a:avLst/>
          </a:prstGeom>
          <a:solidFill>
            <a:srgbClr val="FFFFFF"/>
          </a:solidFill>
          <a:ln w="9525">
            <a:noFill/>
            <a:miter lim="800000"/>
          </a:ln>
        </p:spPr>
        <p:txBody>
          <a:bodyPr/>
          <a:lstStyle/>
          <a:p>
            <a:endParaRPr lang="en-US" sz="1050"/>
          </a:p>
        </p:txBody>
      </p:sp>
      <p:sp>
        <p:nvSpPr>
          <p:cNvPr id="41998" name="Rectangle 15"/>
          <p:cNvSpPr>
            <a:spLocks noChangeArrowheads="1"/>
          </p:cNvSpPr>
          <p:nvPr/>
        </p:nvSpPr>
        <p:spPr bwMode="auto">
          <a:xfrm>
            <a:off x="4768454" y="3325416"/>
            <a:ext cx="2057400" cy="392906"/>
          </a:xfrm>
          <a:prstGeom prst="rect">
            <a:avLst/>
          </a:prstGeom>
          <a:solidFill>
            <a:srgbClr val="FFFFFF"/>
          </a:solidFill>
          <a:ln w="9525">
            <a:noFill/>
            <a:miter lim="800000"/>
          </a:ln>
        </p:spPr>
        <p:txBody>
          <a:bodyPr/>
          <a:lstStyle/>
          <a:p>
            <a:endParaRPr lang="en-US" sz="1050"/>
          </a:p>
        </p:txBody>
      </p:sp>
      <p:sp>
        <p:nvSpPr>
          <p:cNvPr id="41999" name="Rectangle 16"/>
          <p:cNvSpPr>
            <a:spLocks noChangeArrowheads="1"/>
          </p:cNvSpPr>
          <p:nvPr/>
        </p:nvSpPr>
        <p:spPr bwMode="auto">
          <a:xfrm>
            <a:off x="2143125" y="1839516"/>
            <a:ext cx="4686300" cy="7144"/>
          </a:xfrm>
          <a:prstGeom prst="rect">
            <a:avLst/>
          </a:prstGeom>
          <a:solidFill>
            <a:srgbClr val="000000"/>
          </a:solidFill>
          <a:ln w="0">
            <a:solidFill>
              <a:srgbClr val="000000"/>
            </a:solidFill>
            <a:round/>
          </a:ln>
        </p:spPr>
        <p:txBody>
          <a:bodyPr/>
          <a:lstStyle/>
          <a:p>
            <a:endParaRPr lang="en-US" sz="1050"/>
          </a:p>
        </p:txBody>
      </p:sp>
      <p:sp>
        <p:nvSpPr>
          <p:cNvPr id="42000" name="Rectangle 17"/>
          <p:cNvSpPr>
            <a:spLocks noChangeArrowheads="1"/>
          </p:cNvSpPr>
          <p:nvPr/>
        </p:nvSpPr>
        <p:spPr bwMode="auto">
          <a:xfrm>
            <a:off x="2726531" y="1506141"/>
            <a:ext cx="1453515" cy="322580"/>
          </a:xfrm>
          <a:prstGeom prst="rect">
            <a:avLst/>
          </a:prstGeom>
          <a:noFill/>
          <a:ln w="9525">
            <a:noFill/>
            <a:miter lim="800000"/>
          </a:ln>
        </p:spPr>
        <p:txBody>
          <a:bodyPr wrap="none" lIns="0" tIns="0" rIns="0" bIns="0">
            <a:spAutoFit/>
          </a:bodyPr>
          <a:lstStyle/>
          <a:p>
            <a:r>
              <a:rPr lang="en-US" sz="2100" b="1">
                <a:solidFill>
                  <a:srgbClr val="000000"/>
                </a:solidFill>
              </a:rPr>
              <a:t>Experiment</a:t>
            </a:r>
            <a:endParaRPr lang="en-US" sz="1050"/>
          </a:p>
        </p:txBody>
      </p:sp>
      <p:sp>
        <p:nvSpPr>
          <p:cNvPr id="42001" name="Rectangle 18"/>
          <p:cNvSpPr>
            <a:spLocks noChangeArrowheads="1"/>
          </p:cNvSpPr>
          <p:nvPr/>
        </p:nvSpPr>
        <p:spPr bwMode="auto">
          <a:xfrm>
            <a:off x="4894660" y="1506141"/>
            <a:ext cx="1810385" cy="322580"/>
          </a:xfrm>
          <a:prstGeom prst="rect">
            <a:avLst/>
          </a:prstGeom>
          <a:noFill/>
          <a:ln w="9525">
            <a:noFill/>
            <a:miter lim="800000"/>
          </a:ln>
        </p:spPr>
        <p:txBody>
          <a:bodyPr wrap="none" lIns="0" tIns="0" rIns="0" bIns="0">
            <a:spAutoFit/>
          </a:bodyPr>
          <a:lstStyle/>
          <a:p>
            <a:r>
              <a:rPr lang="en-US" sz="2100" b="1">
                <a:solidFill>
                  <a:srgbClr val="000000"/>
                </a:solidFill>
              </a:rPr>
              <a:t>Sample Space</a:t>
            </a:r>
            <a:endParaRPr lang="en-US" sz="1050"/>
          </a:p>
        </p:txBody>
      </p:sp>
      <p:sp>
        <p:nvSpPr>
          <p:cNvPr id="42002" name="Rectangle 19"/>
          <p:cNvSpPr>
            <a:spLocks noChangeArrowheads="1"/>
          </p:cNvSpPr>
          <p:nvPr/>
        </p:nvSpPr>
        <p:spPr bwMode="auto">
          <a:xfrm>
            <a:off x="2212181" y="1901429"/>
            <a:ext cx="1365250" cy="322580"/>
          </a:xfrm>
          <a:prstGeom prst="rect">
            <a:avLst/>
          </a:prstGeom>
          <a:noFill/>
          <a:ln w="9525">
            <a:noFill/>
            <a:miter lim="800000"/>
          </a:ln>
        </p:spPr>
        <p:txBody>
          <a:bodyPr wrap="none" lIns="0" tIns="0" rIns="0" bIns="0">
            <a:spAutoFit/>
          </a:bodyPr>
          <a:lstStyle/>
          <a:p>
            <a:r>
              <a:rPr lang="en-US" sz="2100">
                <a:solidFill>
                  <a:srgbClr val="000000"/>
                </a:solidFill>
              </a:rPr>
              <a:t>Toss a coin</a:t>
            </a:r>
            <a:endParaRPr lang="en-US" sz="1050"/>
          </a:p>
        </p:txBody>
      </p:sp>
      <p:sp>
        <p:nvSpPr>
          <p:cNvPr id="166932" name="Rectangle 20"/>
          <p:cNvSpPr>
            <a:spLocks noChangeArrowheads="1"/>
          </p:cNvSpPr>
          <p:nvPr/>
        </p:nvSpPr>
        <p:spPr bwMode="auto">
          <a:xfrm>
            <a:off x="4837509" y="1901429"/>
            <a:ext cx="1734740" cy="322580"/>
          </a:xfrm>
          <a:prstGeom prst="rect">
            <a:avLst/>
          </a:prstGeom>
          <a:noFill/>
          <a:ln w="9525">
            <a:noFill/>
            <a:miter lim="800000"/>
          </a:ln>
        </p:spPr>
        <p:txBody>
          <a:bodyPr wrap="square" lIns="0" tIns="0" rIns="0" bIns="0">
            <a:spAutoFit/>
          </a:bodyPr>
          <a:lstStyle/>
          <a:p>
            <a:r>
              <a:rPr lang="en-US" sz="2100" dirty="0">
                <a:solidFill>
                  <a:srgbClr val="000000"/>
                </a:solidFill>
              </a:rPr>
              <a:t>Head(H),</a:t>
            </a:r>
            <a:endParaRPr lang="en-US" sz="1050" dirty="0"/>
          </a:p>
        </p:txBody>
      </p:sp>
      <p:sp>
        <p:nvSpPr>
          <p:cNvPr id="166933" name="Rectangle 21"/>
          <p:cNvSpPr>
            <a:spLocks noChangeArrowheads="1"/>
          </p:cNvSpPr>
          <p:nvPr/>
        </p:nvSpPr>
        <p:spPr bwMode="auto">
          <a:xfrm>
            <a:off x="5609035" y="1901429"/>
            <a:ext cx="1216660" cy="322580"/>
          </a:xfrm>
          <a:prstGeom prst="rect">
            <a:avLst/>
          </a:prstGeom>
          <a:noFill/>
          <a:ln w="9525">
            <a:noFill/>
            <a:miter lim="800000"/>
          </a:ln>
        </p:spPr>
        <p:txBody>
          <a:bodyPr wrap="none" lIns="0" tIns="0" rIns="0" bIns="0">
            <a:spAutoFit/>
          </a:bodyPr>
          <a:lstStyle/>
          <a:p>
            <a:r>
              <a:rPr lang="en-US" sz="2100" dirty="0">
                <a:solidFill>
                  <a:srgbClr val="000000"/>
                </a:solidFill>
              </a:rPr>
              <a:t>      Tail(T)</a:t>
            </a:r>
            <a:endParaRPr lang="en-US" sz="1050" dirty="0"/>
          </a:p>
        </p:txBody>
      </p:sp>
      <p:sp>
        <p:nvSpPr>
          <p:cNvPr id="166934" name="Rectangle 22"/>
          <p:cNvSpPr>
            <a:spLocks noChangeArrowheads="1"/>
          </p:cNvSpPr>
          <p:nvPr/>
        </p:nvSpPr>
        <p:spPr bwMode="auto">
          <a:xfrm>
            <a:off x="2212181" y="2290763"/>
            <a:ext cx="1112520" cy="322580"/>
          </a:xfrm>
          <a:prstGeom prst="rect">
            <a:avLst/>
          </a:prstGeom>
          <a:noFill/>
          <a:ln w="9525">
            <a:noFill/>
            <a:miter lim="800000"/>
          </a:ln>
        </p:spPr>
        <p:txBody>
          <a:bodyPr wrap="none" lIns="0" tIns="0" rIns="0" bIns="0">
            <a:spAutoFit/>
          </a:bodyPr>
          <a:lstStyle/>
          <a:p>
            <a:r>
              <a:rPr lang="en-US" sz="2100">
                <a:solidFill>
                  <a:srgbClr val="000000"/>
                </a:solidFill>
              </a:rPr>
              <a:t>Roll a die</a:t>
            </a:r>
            <a:endParaRPr lang="en-US" sz="1050"/>
          </a:p>
        </p:txBody>
      </p:sp>
      <p:sp>
        <p:nvSpPr>
          <p:cNvPr id="166935" name="Rectangle 23"/>
          <p:cNvSpPr>
            <a:spLocks noChangeArrowheads="1"/>
          </p:cNvSpPr>
          <p:nvPr/>
        </p:nvSpPr>
        <p:spPr bwMode="auto">
          <a:xfrm>
            <a:off x="4837510" y="2290763"/>
            <a:ext cx="1634490" cy="322580"/>
          </a:xfrm>
          <a:prstGeom prst="rect">
            <a:avLst/>
          </a:prstGeom>
          <a:noFill/>
          <a:ln w="9525">
            <a:noFill/>
            <a:miter lim="800000"/>
          </a:ln>
        </p:spPr>
        <p:txBody>
          <a:bodyPr wrap="none" lIns="0" tIns="0" rIns="0" bIns="0">
            <a:spAutoFit/>
          </a:bodyPr>
          <a:lstStyle/>
          <a:p>
            <a:r>
              <a:rPr lang="en-US" sz="2100">
                <a:solidFill>
                  <a:srgbClr val="000000"/>
                </a:solidFill>
              </a:rPr>
              <a:t>1, 2, 3, 4, 5, 6</a:t>
            </a:r>
            <a:endParaRPr lang="en-US" sz="1050"/>
          </a:p>
        </p:txBody>
      </p:sp>
      <p:sp>
        <p:nvSpPr>
          <p:cNvPr id="166936" name="Rectangle 24"/>
          <p:cNvSpPr>
            <a:spLocks noChangeArrowheads="1"/>
          </p:cNvSpPr>
          <p:nvPr/>
        </p:nvSpPr>
        <p:spPr bwMode="auto">
          <a:xfrm>
            <a:off x="2212181" y="2678906"/>
            <a:ext cx="2285365" cy="322580"/>
          </a:xfrm>
          <a:prstGeom prst="rect">
            <a:avLst/>
          </a:prstGeom>
          <a:noFill/>
          <a:ln w="9525">
            <a:noFill/>
            <a:miter lim="800000"/>
          </a:ln>
        </p:spPr>
        <p:txBody>
          <a:bodyPr wrap="none" lIns="0" tIns="0" rIns="0" bIns="0">
            <a:spAutoFit/>
          </a:bodyPr>
          <a:lstStyle/>
          <a:p>
            <a:r>
              <a:rPr lang="en-US" sz="2100">
                <a:solidFill>
                  <a:srgbClr val="000000"/>
                </a:solidFill>
              </a:rPr>
              <a:t>Answer a true/false</a:t>
            </a:r>
            <a:endParaRPr lang="en-US" sz="1050"/>
          </a:p>
        </p:txBody>
      </p:sp>
      <p:sp>
        <p:nvSpPr>
          <p:cNvPr id="166937" name="Rectangle 25"/>
          <p:cNvSpPr>
            <a:spLocks noChangeArrowheads="1"/>
          </p:cNvSpPr>
          <p:nvPr/>
        </p:nvSpPr>
        <p:spPr bwMode="auto">
          <a:xfrm>
            <a:off x="2212181" y="3000375"/>
            <a:ext cx="1009650" cy="322580"/>
          </a:xfrm>
          <a:prstGeom prst="rect">
            <a:avLst/>
          </a:prstGeom>
          <a:noFill/>
          <a:ln w="9525">
            <a:noFill/>
            <a:miter lim="800000"/>
          </a:ln>
        </p:spPr>
        <p:txBody>
          <a:bodyPr wrap="none" lIns="0" tIns="0" rIns="0" bIns="0">
            <a:spAutoFit/>
          </a:bodyPr>
          <a:lstStyle/>
          <a:p>
            <a:r>
              <a:rPr lang="en-US" sz="2100">
                <a:solidFill>
                  <a:srgbClr val="000000"/>
                </a:solidFill>
              </a:rPr>
              <a:t>question</a:t>
            </a:r>
            <a:endParaRPr lang="en-US" sz="1050"/>
          </a:p>
        </p:txBody>
      </p:sp>
      <p:sp>
        <p:nvSpPr>
          <p:cNvPr id="166938" name="Rectangle 26"/>
          <p:cNvSpPr>
            <a:spLocks noChangeArrowheads="1"/>
          </p:cNvSpPr>
          <p:nvPr/>
        </p:nvSpPr>
        <p:spPr bwMode="auto">
          <a:xfrm>
            <a:off x="4837510" y="2678906"/>
            <a:ext cx="1350645" cy="322580"/>
          </a:xfrm>
          <a:prstGeom prst="rect">
            <a:avLst/>
          </a:prstGeom>
          <a:noFill/>
          <a:ln w="9525">
            <a:noFill/>
            <a:miter lim="800000"/>
          </a:ln>
        </p:spPr>
        <p:txBody>
          <a:bodyPr wrap="none" lIns="0" tIns="0" rIns="0" bIns="0">
            <a:spAutoFit/>
          </a:bodyPr>
          <a:lstStyle/>
          <a:p>
            <a:r>
              <a:rPr lang="en-US" sz="2100">
                <a:solidFill>
                  <a:srgbClr val="000000"/>
                </a:solidFill>
              </a:rPr>
              <a:t>True, False</a:t>
            </a:r>
            <a:endParaRPr lang="en-US" sz="1050"/>
          </a:p>
        </p:txBody>
      </p:sp>
      <p:sp>
        <p:nvSpPr>
          <p:cNvPr id="166939" name="Rectangle 27"/>
          <p:cNvSpPr>
            <a:spLocks noChangeArrowheads="1"/>
          </p:cNvSpPr>
          <p:nvPr/>
        </p:nvSpPr>
        <p:spPr bwMode="auto">
          <a:xfrm>
            <a:off x="2212181" y="3387328"/>
            <a:ext cx="1765300" cy="322580"/>
          </a:xfrm>
          <a:prstGeom prst="rect">
            <a:avLst/>
          </a:prstGeom>
          <a:noFill/>
          <a:ln w="9525">
            <a:noFill/>
            <a:miter lim="800000"/>
          </a:ln>
        </p:spPr>
        <p:txBody>
          <a:bodyPr wrap="none" lIns="0" tIns="0" rIns="0" bIns="0">
            <a:spAutoFit/>
          </a:bodyPr>
          <a:lstStyle/>
          <a:p>
            <a:r>
              <a:rPr lang="en-US" sz="2100">
                <a:solidFill>
                  <a:srgbClr val="000000"/>
                </a:solidFill>
              </a:rPr>
              <a:t>Toss two coins</a:t>
            </a:r>
            <a:endParaRPr lang="en-US" sz="1050"/>
          </a:p>
        </p:txBody>
      </p:sp>
      <p:sp>
        <p:nvSpPr>
          <p:cNvPr id="166940" name="Rectangle 28"/>
          <p:cNvSpPr>
            <a:spLocks noChangeArrowheads="1"/>
          </p:cNvSpPr>
          <p:nvPr/>
        </p:nvSpPr>
        <p:spPr bwMode="auto">
          <a:xfrm>
            <a:off x="4837510" y="3387328"/>
            <a:ext cx="459105" cy="322580"/>
          </a:xfrm>
          <a:prstGeom prst="rect">
            <a:avLst/>
          </a:prstGeom>
          <a:noFill/>
          <a:ln w="9525">
            <a:noFill/>
            <a:miter lim="800000"/>
          </a:ln>
        </p:spPr>
        <p:txBody>
          <a:bodyPr wrap="none" lIns="0" tIns="0" rIns="0" bIns="0">
            <a:spAutoFit/>
          </a:bodyPr>
          <a:lstStyle/>
          <a:p>
            <a:r>
              <a:rPr lang="en-US" sz="2100">
                <a:solidFill>
                  <a:srgbClr val="000000"/>
                </a:solidFill>
              </a:rPr>
              <a:t>HH,</a:t>
            </a:r>
            <a:endParaRPr lang="en-US" sz="1050"/>
          </a:p>
        </p:txBody>
      </p:sp>
      <p:sp>
        <p:nvSpPr>
          <p:cNvPr id="166941" name="Rectangle 29"/>
          <p:cNvSpPr>
            <a:spLocks noChangeArrowheads="1"/>
          </p:cNvSpPr>
          <p:nvPr/>
        </p:nvSpPr>
        <p:spPr bwMode="auto">
          <a:xfrm>
            <a:off x="5366147" y="3387328"/>
            <a:ext cx="1334770" cy="322580"/>
          </a:xfrm>
          <a:prstGeom prst="rect">
            <a:avLst/>
          </a:prstGeom>
          <a:noFill/>
          <a:ln w="9525">
            <a:noFill/>
            <a:miter lim="800000"/>
          </a:ln>
        </p:spPr>
        <p:txBody>
          <a:bodyPr wrap="none" lIns="0" tIns="0" rIns="0" bIns="0">
            <a:spAutoFit/>
          </a:bodyPr>
          <a:lstStyle/>
          <a:p>
            <a:r>
              <a:rPr lang="en-US" sz="2100">
                <a:solidFill>
                  <a:srgbClr val="000000"/>
                </a:solidFill>
              </a:rPr>
              <a:t>HT, TH, TT</a:t>
            </a:r>
            <a:endParaRPr lang="en-US"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9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69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69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69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69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69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69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69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69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6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32" grpId="0"/>
      <p:bldP spid="166933" grpId="0"/>
      <p:bldP spid="166934" grpId="0"/>
      <p:bldP spid="166935" grpId="0"/>
      <p:bldP spid="166936" grpId="0"/>
      <p:bldP spid="166937" grpId="0"/>
      <p:bldP spid="166938" grpId="0"/>
      <p:bldP spid="166939" grpId="0"/>
      <p:bldP spid="166940" grpId="0"/>
      <p:bldP spid="16694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90638" y="448866"/>
          <a:ext cx="6710363" cy="3400425"/>
        </p:xfrm>
        <a:graphic>
          <a:graphicData uri="http://schemas.openxmlformats.org/presentationml/2006/ole">
            <mc:AlternateContent xmlns:mc="http://schemas.openxmlformats.org/markup-compatibility/2006">
              <mc:Choice xmlns:v="urn:schemas-microsoft-com:vml" Requires="v">
                <p:oleObj spid="_x0000_s2" name="Equation" r:id="rId1" imgW="3759200" imgH="1905000" progId="Equation.3">
                  <p:embed/>
                </p:oleObj>
              </mc:Choice>
              <mc:Fallback>
                <p:oleObj name="Equation" r:id="rId1" imgW="3759200" imgH="19050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448866"/>
                        <a:ext cx="6710363" cy="340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2628900" y="4343400"/>
            <a:ext cx="2992120" cy="252730"/>
          </a:xfrm>
          <a:prstGeom prst="rect">
            <a:avLst/>
          </a:prstGeom>
          <a:noFill/>
          <a:ln>
            <a:solidFill>
              <a:schemeClr val="accent1"/>
            </a:solidFill>
          </a:ln>
        </p:spPr>
        <p:txBody>
          <a:bodyPr wrap="none" rtlCol="0">
            <a:spAutoFit/>
          </a:bodyPr>
          <a:lstStyle/>
          <a:p>
            <a:r>
              <a:rPr lang="en-US" sz="1050" dirty="0"/>
              <a:t>Note: The word “and” means “at the same time”</a:t>
            </a:r>
            <a:endParaRPr lang="en-US"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9"/>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40"/>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Which of the following events is most likely to occur ? </a:t>
            </a:r>
            <a:endParaRPr lang="en-US"/>
          </a:p>
        </p:txBody>
      </p:sp>
      <p:sp>
        <p:nvSpPr>
          <p:cNvPr id="964" name="Google Shape;964;p9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05192D"/>
              </a:buClr>
              <a:buSzPts val="1800"/>
              <a:buAutoNum type="alphaUcParenR"/>
            </a:pPr>
            <a:r>
              <a:rPr lang="en-US">
                <a:solidFill>
                  <a:srgbClr val="05192D"/>
                </a:solidFill>
                <a:highlight>
                  <a:srgbClr val="FFFFFF"/>
                </a:highlight>
              </a:rPr>
              <a:t>Scoring 90% or more in an exam, when only 5% of students score this highly.</a:t>
            </a:r>
            <a:endParaRPr>
              <a:solidFill>
                <a:srgbClr val="05192D"/>
              </a:solidFill>
              <a:highlight>
                <a:srgbClr val="FFFFFF"/>
              </a:highlight>
            </a:endParaRPr>
          </a:p>
          <a:p>
            <a:pPr marL="457200" lvl="0" indent="-342900" algn="l" rtl="0">
              <a:lnSpc>
                <a:spcPct val="115000"/>
              </a:lnSpc>
              <a:spcBef>
                <a:spcPts val="0"/>
              </a:spcBef>
              <a:spcAft>
                <a:spcPts val="0"/>
              </a:spcAft>
              <a:buClr>
                <a:srgbClr val="05192D"/>
              </a:buClr>
              <a:buSzPts val="1800"/>
              <a:buAutoNum type="alphaUcParenR"/>
            </a:pPr>
            <a:r>
              <a:rPr lang="en-US">
                <a:solidFill>
                  <a:srgbClr val="05192D"/>
                </a:solidFill>
                <a:highlight>
                  <a:srgbClr val="FFFFFF"/>
                </a:highlight>
              </a:rPr>
              <a:t>A restaurant receiving an order for a steak, where steak orders have made up 100 out of 1000 total orders to date</a:t>
            </a:r>
            <a:endParaRPr>
              <a:solidFill>
                <a:srgbClr val="05192D"/>
              </a:solidFill>
              <a:highlight>
                <a:srgbClr val="FFFFFF"/>
              </a:highlight>
            </a:endParaRPr>
          </a:p>
          <a:p>
            <a:pPr marL="457200" lvl="0" indent="-342900" algn="l" rtl="0">
              <a:lnSpc>
                <a:spcPct val="115000"/>
              </a:lnSpc>
              <a:spcBef>
                <a:spcPts val="0"/>
              </a:spcBef>
              <a:spcAft>
                <a:spcPts val="0"/>
              </a:spcAft>
              <a:buClr>
                <a:srgbClr val="05192D"/>
              </a:buClr>
              <a:buSzPts val="1800"/>
              <a:buAutoNum type="alphaUcParenR"/>
            </a:pPr>
            <a:r>
              <a:rPr lang="en-US">
                <a:solidFill>
                  <a:srgbClr val="05192D"/>
                </a:solidFill>
                <a:highlight>
                  <a:srgbClr val="FFFFFF"/>
                </a:highlight>
              </a:rPr>
              <a:t>Picking a red card out of a standard pack of 52 playing cards, where half of the cards are red and the other half are black.</a:t>
            </a:r>
            <a:endParaRPr>
              <a:solidFill>
                <a:srgbClr val="05192D"/>
              </a:solidFill>
              <a:highlight>
                <a:srgbClr val="FFFFFF"/>
              </a:highlight>
            </a:endParaRPr>
          </a:p>
          <a:p>
            <a:pPr marL="457200" lvl="0" indent="-342900" algn="l" rtl="0">
              <a:lnSpc>
                <a:spcPct val="115000"/>
              </a:lnSpc>
              <a:spcBef>
                <a:spcPts val="0"/>
              </a:spcBef>
              <a:spcAft>
                <a:spcPts val="0"/>
              </a:spcAft>
              <a:buClr>
                <a:srgbClr val="05192D"/>
              </a:buClr>
              <a:buSzPts val="1800"/>
              <a:buAutoNum type="alphaUcParenR"/>
            </a:pPr>
            <a:r>
              <a:rPr lang="en-US">
                <a:solidFill>
                  <a:srgbClr val="05192D"/>
                </a:solidFill>
                <a:highlight>
                  <a:srgbClr val="FFFFFF"/>
                </a:highlight>
              </a:rPr>
              <a:t>Drawing a person's name out of a hat that also contains 19 other names.</a:t>
            </a:r>
            <a:endParaRPr>
              <a:solidFill>
                <a:srgbClr val="05192D"/>
              </a:solidFill>
              <a:highlight>
                <a:srgbClr val="FFFFFF"/>
              </a:highlight>
            </a:endParaRPr>
          </a:p>
          <a:p>
            <a:pPr marL="0" lvl="0" indent="0" algn="l" rtl="0">
              <a:lnSpc>
                <a:spcPct val="115000"/>
              </a:lnSpc>
              <a:spcBef>
                <a:spcPts val="1200"/>
              </a:spcBef>
              <a:spcAft>
                <a:spcPts val="1200"/>
              </a:spcAft>
              <a:buSzPts val="1800"/>
              <a:buNone/>
            </a:pPr>
            <a:endParaRPr>
              <a:solidFill>
                <a:srgbClr val="05192D"/>
              </a:solidFill>
              <a:highlight>
                <a:srgbClr val="FFFFFF"/>
              </a:highlight>
            </a:endParaRPr>
          </a:p>
        </p:txBody>
      </p:sp>
      <p:pic>
        <p:nvPicPr>
          <p:cNvPr id="288" name="Google Shape;288;p30"/>
          <p:cNvPicPr preferRelativeResize="0"/>
          <p:nvPr/>
        </p:nvPicPr>
        <p:blipFill rotWithShape="1">
          <a:blip r:embed="rId1"/>
          <a:srcRect/>
          <a:stretch>
            <a:fillRect/>
          </a:stretch>
        </p:blipFill>
        <p:spPr>
          <a:xfrm>
            <a:off x="16018" y="14593"/>
            <a:ext cx="591363" cy="591363"/>
          </a:xfrm>
          <a:prstGeom prst="rect">
            <a:avLst/>
          </a:prstGeom>
          <a:noFill/>
          <a:ln>
            <a:noFill/>
          </a:ln>
        </p:spPr>
      </p:pic>
      <p:pic>
        <p:nvPicPr>
          <p:cNvPr id="434" name="Google Shape;434;p49" descr="C:\Users\pratap\AppData\Local\Microsoft\Windows\Temporary Internet Files\Content.IE5\6V1SGT6H\MC900434713[1].wmf"/>
          <p:cNvPicPr preferRelativeResize="0"/>
          <p:nvPr/>
        </p:nvPicPr>
        <p:blipFill rotWithShape="1">
          <a:blip r:embed="rId2"/>
          <a:srcRect/>
          <a:stretch>
            <a:fillRect/>
          </a:stretch>
        </p:blipFill>
        <p:spPr>
          <a:xfrm>
            <a:off x="5403850" y="2392045"/>
            <a:ext cx="342900" cy="3594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Some Important Topics in Probability</a:t>
            </a:r>
            <a:endParaRPr lang="en-IN" altLang="en-US"/>
          </a:p>
        </p:txBody>
      </p:sp>
      <p:sp>
        <p:nvSpPr>
          <p:cNvPr id="3" name="Text Placeholder 2"/>
          <p:cNvSpPr>
            <a:spLocks noGrp="1"/>
          </p:cNvSpPr>
          <p:nvPr>
            <p:ph type="body" idx="1"/>
          </p:nvPr>
        </p:nvSpPr>
        <p:spPr/>
        <p:txBody>
          <a:bodyPr/>
          <a:lstStyle/>
          <a:p>
            <a:r>
              <a:rPr lang="en-IN" altLang="en-US"/>
              <a:t>Classical vs Empirical Probability</a:t>
            </a:r>
            <a:endParaRPr lang="en-IN" altLang="en-US"/>
          </a:p>
          <a:p>
            <a:r>
              <a:rPr lang="en-IN" altLang="en-US"/>
              <a:t>Mutually exclusive events </a:t>
            </a:r>
            <a:endParaRPr lang="en-IN" altLang="en-US"/>
          </a:p>
          <a:p>
            <a:r>
              <a:rPr lang="en-IN" altLang="en-US"/>
              <a:t>Independent Events </a:t>
            </a:r>
            <a:endParaRPr lang="en-IN" altLang="en-US"/>
          </a:p>
          <a:p>
            <a:r>
              <a:rPr lang="en-IN" altLang="en-US"/>
              <a:t>Addition Rule </a:t>
            </a:r>
            <a:endParaRPr lang="en-IN" altLang="en-US"/>
          </a:p>
          <a:p>
            <a:r>
              <a:rPr lang="en-IN" altLang="en-US"/>
              <a:t>Multilication Rule</a:t>
            </a:r>
            <a:endParaRPr lang="en-IN" altLang="en-US"/>
          </a:p>
          <a:p>
            <a:r>
              <a:rPr lang="en-IN" altLang="en-US"/>
              <a:t>Conditional Probability</a:t>
            </a:r>
            <a:endParaRPr lang="en-IN" altLang="en-US"/>
          </a:p>
          <a:p>
            <a:r>
              <a:rPr lang="en-IN" altLang="en-US"/>
              <a:t>Baye’s Theorem </a:t>
            </a:r>
            <a:endParaRPr lang="en-I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485900" y="228600"/>
            <a:ext cx="6172200" cy="742950"/>
          </a:xfrm>
        </p:spPr>
        <p:txBody>
          <a:bodyPr/>
          <a:lstStyle/>
          <a:p>
            <a:pPr eaLnBrk="1" hangingPunct="1"/>
            <a:r>
              <a:rPr lang="en-US" sz="3000"/>
              <a:t>Sample Spaces and Probability</a:t>
            </a:r>
            <a:endParaRPr lang="en-US" sz="3000"/>
          </a:p>
        </p:txBody>
      </p:sp>
      <p:sp>
        <p:nvSpPr>
          <p:cNvPr id="59395" name="Rectangle 3"/>
          <p:cNvSpPr>
            <a:spLocks noGrp="1" noChangeArrowheads="1"/>
          </p:cNvSpPr>
          <p:nvPr>
            <p:ph type="body" idx="1"/>
          </p:nvPr>
        </p:nvSpPr>
        <p:spPr>
          <a:xfrm>
            <a:off x="1485900" y="971550"/>
            <a:ext cx="6057900" cy="2057400"/>
          </a:xfrm>
        </p:spPr>
        <p:txBody>
          <a:bodyPr/>
          <a:lstStyle/>
          <a:p>
            <a:pPr marL="0" indent="0" eaLnBrk="1" hangingPunct="1">
              <a:buFont typeface="Wingdings" panose="05000000000000000000" pitchFamily="2" charset="2"/>
              <a:buNone/>
              <a:defRPr/>
            </a:pPr>
            <a:r>
              <a:rPr lang="en-US" b="1" dirty="0">
                <a:solidFill>
                  <a:srgbClr val="000099"/>
                </a:solidFill>
                <a:effectLst>
                  <a:outerShdw blurRad="38100" dist="38100" dir="2700000" algn="tl">
                    <a:srgbClr val="C0C0C0"/>
                  </a:outerShdw>
                </a:effectLst>
              </a:rPr>
              <a:t>Classical probability</a:t>
            </a:r>
            <a:r>
              <a:rPr lang="en-US" dirty="0"/>
              <a:t> </a:t>
            </a:r>
            <a:r>
              <a:rPr lang="en-IN" altLang="en-US" dirty="0"/>
              <a:t>relies on</a:t>
            </a:r>
            <a:r>
              <a:rPr lang="en-US" dirty="0"/>
              <a:t> sample spaces to </a:t>
            </a:r>
            <a:r>
              <a:rPr lang="en-IN" altLang="en-US" dirty="0"/>
              <a:t>find </a:t>
            </a:r>
            <a:r>
              <a:rPr lang="en-US" dirty="0"/>
              <a:t>the numerical probability that an event will happen</a:t>
            </a:r>
            <a:r>
              <a:rPr lang="en-IN" altLang="en-US" dirty="0"/>
              <a:t>. It </a:t>
            </a:r>
            <a:r>
              <a:rPr lang="en-US" dirty="0"/>
              <a:t>assumes that all outcomes in the sample space are </a:t>
            </a:r>
            <a:r>
              <a:rPr lang="en-US" u="sng" dirty="0"/>
              <a:t>equally likely </a:t>
            </a:r>
            <a:r>
              <a:rPr lang="en-US" dirty="0"/>
              <a:t>to occur.</a:t>
            </a:r>
            <a:endParaRPr lang="en-US" dirty="0"/>
          </a:p>
        </p:txBody>
      </p:sp>
      <p:sp>
        <p:nvSpPr>
          <p:cNvPr id="5" name="TextBox 4"/>
          <p:cNvSpPr txBox="1"/>
          <p:nvPr/>
        </p:nvSpPr>
        <p:spPr>
          <a:xfrm>
            <a:off x="1943100" y="2857500"/>
            <a:ext cx="4083685" cy="252730"/>
          </a:xfrm>
          <a:prstGeom prst="rect">
            <a:avLst/>
          </a:prstGeom>
          <a:noFill/>
        </p:spPr>
        <p:txBody>
          <a:bodyPr wrap="none" rtlCol="0">
            <a:spAutoFit/>
          </a:bodyPr>
          <a:lstStyle/>
          <a:p>
            <a:r>
              <a:rPr lang="en-US" sz="1050" b="1" dirty="0"/>
              <a:t>Note</a:t>
            </a:r>
            <a:r>
              <a:rPr lang="en-US" sz="1050" dirty="0"/>
              <a:t>: Equally likely events have the same probability of occurring </a:t>
            </a:r>
            <a:endParaRPr lang="en-US" sz="1050" dirty="0"/>
          </a:p>
        </p:txBody>
      </p:sp>
      <p:pic>
        <p:nvPicPr>
          <p:cNvPr id="2" name="Picture 1"/>
          <p:cNvPicPr>
            <a:picLocks noChangeAspect="1"/>
          </p:cNvPicPr>
          <p:nvPr/>
        </p:nvPicPr>
        <p:blipFill>
          <a:blip r:embed="rId1"/>
          <a:stretch>
            <a:fillRect/>
          </a:stretch>
        </p:blipFill>
        <p:spPr>
          <a:xfrm>
            <a:off x="2096135" y="3248025"/>
            <a:ext cx="5385435" cy="9328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215" y="2442100"/>
            <a:ext cx="8520600" cy="572700"/>
          </a:xfrm>
        </p:spPr>
        <p:txBody>
          <a:bodyPr>
            <a:normAutofit fontScale="90000"/>
          </a:bodyPr>
          <a:lstStyle/>
          <a:p>
            <a:pPr algn="ctr"/>
            <a:r>
              <a:rPr lang="en-IN" altLang="en-US" b="1"/>
              <a:t>STEP 1- PRODUCING DATA </a:t>
            </a:r>
            <a:endParaRPr lang="en-IN" altLang="en-US"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485900" y="400050"/>
            <a:ext cx="6172200" cy="514350"/>
          </a:xfrm>
        </p:spPr>
        <p:txBody>
          <a:bodyPr>
            <a:normAutofit fontScale="90000"/>
          </a:bodyPr>
          <a:lstStyle/>
          <a:p>
            <a:pPr eaLnBrk="1" hangingPunct="1"/>
            <a:r>
              <a:rPr lang="en-US" sz="2700"/>
              <a:t>Example : Gender of Children</a:t>
            </a:r>
            <a:endParaRPr lang="en-US" sz="2700"/>
          </a:p>
        </p:txBody>
      </p:sp>
      <p:sp>
        <p:nvSpPr>
          <p:cNvPr id="11267" name="Rectangle 3"/>
          <p:cNvSpPr>
            <a:spLocks noGrp="1" noChangeArrowheads="1"/>
          </p:cNvSpPr>
          <p:nvPr>
            <p:ph type="body" idx="1"/>
          </p:nvPr>
        </p:nvSpPr>
        <p:spPr>
          <a:xfrm>
            <a:off x="1600200" y="971550"/>
            <a:ext cx="6057900" cy="3657600"/>
          </a:xfrm>
        </p:spPr>
        <p:txBody>
          <a:bodyPr>
            <a:normAutofit lnSpcReduction="10000"/>
          </a:bodyPr>
          <a:lstStyle/>
          <a:p>
            <a:pPr marL="0" indent="0" eaLnBrk="1" hangingPunct="1">
              <a:buFont typeface="Wingdings" panose="05000000000000000000" pitchFamily="2" charset="2"/>
              <a:buNone/>
            </a:pPr>
            <a:r>
              <a:rPr lang="en-US" sz="2100" dirty="0"/>
              <a:t>If a family has three children, find the probability that two of the three children are girls.</a:t>
            </a:r>
            <a:endParaRPr lang="en-US" sz="2100" dirty="0"/>
          </a:p>
          <a:p>
            <a:pPr marL="0" indent="0" eaLnBrk="1" hangingPunct="1">
              <a:buFont typeface="Wingdings" panose="05000000000000000000" pitchFamily="2" charset="2"/>
              <a:buNone/>
            </a:pPr>
            <a:endParaRPr lang="en-US" sz="1200" dirty="0"/>
          </a:p>
          <a:p>
            <a:pPr marL="0" indent="0" eaLnBrk="1" hangingPunct="1">
              <a:buFont typeface="Wingdings" panose="05000000000000000000" pitchFamily="2" charset="2"/>
              <a:buNone/>
            </a:pPr>
            <a:r>
              <a:rPr lang="en-US" sz="2100" dirty="0"/>
              <a:t>Sample Space:</a:t>
            </a:r>
            <a:endParaRPr lang="en-US" sz="2100" dirty="0"/>
          </a:p>
          <a:p>
            <a:pPr marL="0" indent="0" eaLnBrk="1" hangingPunct="1">
              <a:buFont typeface="Wingdings" panose="05000000000000000000" pitchFamily="2" charset="2"/>
              <a:buNone/>
            </a:pPr>
            <a:r>
              <a:rPr lang="en-US" sz="2100" dirty="0"/>
              <a:t>BBB  BBG  BGB  BGG  GBB  GBG  GGB  GGG</a:t>
            </a:r>
            <a:endParaRPr lang="en-US" sz="2100" dirty="0"/>
          </a:p>
          <a:p>
            <a:pPr marL="0" indent="0" eaLnBrk="1" hangingPunct="1">
              <a:buFont typeface="Wingdings" panose="05000000000000000000" pitchFamily="2" charset="2"/>
              <a:buNone/>
            </a:pPr>
            <a:endParaRPr lang="en-US" sz="1200" dirty="0"/>
          </a:p>
          <a:p>
            <a:pPr marL="0" indent="0" eaLnBrk="1" hangingPunct="1">
              <a:buFont typeface="Wingdings" panose="05000000000000000000" pitchFamily="2" charset="2"/>
              <a:buNone/>
            </a:pPr>
            <a:r>
              <a:rPr lang="en-US" sz="2100" dirty="0"/>
              <a:t>Three outcomes (BGG, GBG, GGB) have two girls. </a:t>
            </a:r>
            <a:endParaRPr lang="en-US" sz="2100" dirty="0"/>
          </a:p>
          <a:p>
            <a:pPr marL="0" indent="0" eaLnBrk="1" hangingPunct="1">
              <a:buFont typeface="Wingdings" panose="05000000000000000000" pitchFamily="2" charset="2"/>
              <a:buNone/>
            </a:pPr>
            <a:r>
              <a:rPr lang="en-US" sz="1500" dirty="0"/>
              <a:t> </a:t>
            </a:r>
            <a:endParaRPr lang="en-US" sz="600" dirty="0"/>
          </a:p>
          <a:p>
            <a:pPr marL="0" indent="0" eaLnBrk="1" hangingPunct="1">
              <a:buFont typeface="Wingdings" panose="05000000000000000000" pitchFamily="2" charset="2"/>
              <a:buNone/>
            </a:pPr>
            <a:r>
              <a:rPr lang="en-US" sz="2100" dirty="0"/>
              <a:t>The probability of having two of three children being girls is 3/8.</a:t>
            </a:r>
            <a:endParaRPr lang="en-US" sz="2100" dirty="0"/>
          </a:p>
          <a:p>
            <a:pPr marL="0" indent="0" eaLnBrk="1" hangingPunct="1">
              <a:buFont typeface="Wingdings" panose="05000000000000000000" pitchFamily="2" charset="2"/>
              <a:buNone/>
            </a:pPr>
            <a:endParaRPr lang="en-US" sz="2100" dirty="0"/>
          </a:p>
          <a:p>
            <a:pPr marL="0" indent="0" eaLnBrk="1" hangingPunct="1">
              <a:buFont typeface="Wingdings" panose="05000000000000000000" pitchFamily="2" charset="2"/>
              <a:buNone/>
            </a:pPr>
            <a:endParaRPr lang="en-US" sz="2100" dirty="0"/>
          </a:p>
        </p:txBody>
      </p:sp>
      <p:sp>
        <p:nvSpPr>
          <p:cNvPr id="52228" name="Slide Number Placeholder 3"/>
          <p:cNvSpPr>
            <a:spLocks noGrp="1"/>
          </p:cNvSpPr>
          <p:nvPr>
            <p:ph type="sldNum" sz="quarter" idx="11"/>
          </p:nvPr>
        </p:nvSpPr>
        <p:spPr>
          <a:noFill/>
        </p:spPr>
        <p:txBody>
          <a:bodyPr/>
          <a:lstStyle/>
          <a:p>
            <a:fld id="{6EED118A-1C97-4133-B81A-39DF595CB15D}" type="slidenum">
              <a:rPr lang="en-US" sz="1050"/>
            </a:fld>
            <a:endParaRPr lang="en-US"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485900" y="342900"/>
            <a:ext cx="6400800" cy="514350"/>
          </a:xfrm>
        </p:spPr>
        <p:txBody>
          <a:bodyPr>
            <a:normAutofit fontScale="90000"/>
          </a:bodyPr>
          <a:lstStyle/>
          <a:p>
            <a:pPr eaLnBrk="1" hangingPunct="1"/>
            <a:r>
              <a:rPr lang="en-US" sz="2700" dirty="0"/>
              <a:t>Example : Finding Complements</a:t>
            </a:r>
            <a:r>
              <a:rPr lang="en-US" sz="2700" b="1" dirty="0"/>
              <a:t>(Not E)</a:t>
            </a:r>
            <a:endParaRPr lang="en-US" sz="2700" b="1" dirty="0"/>
          </a:p>
        </p:txBody>
      </p:sp>
      <p:sp>
        <p:nvSpPr>
          <p:cNvPr id="55299" name="Rectangle 3"/>
          <p:cNvSpPr>
            <a:spLocks noGrp="1" noChangeArrowheads="1"/>
          </p:cNvSpPr>
          <p:nvPr>
            <p:ph type="body" idx="1"/>
          </p:nvPr>
        </p:nvSpPr>
        <p:spPr>
          <a:xfrm>
            <a:off x="1600200" y="914400"/>
            <a:ext cx="6057900" cy="457200"/>
          </a:xfrm>
        </p:spPr>
        <p:txBody>
          <a:bodyPr>
            <a:normAutofit fontScale="77500" lnSpcReduction="10000"/>
          </a:bodyPr>
          <a:lstStyle/>
          <a:p>
            <a:pPr marL="0" indent="0" eaLnBrk="1" hangingPunct="1">
              <a:buFont typeface="Wingdings" panose="05000000000000000000" pitchFamily="2" charset="2"/>
              <a:buNone/>
            </a:pPr>
            <a:r>
              <a:rPr lang="en-US" sz="2100" dirty="0"/>
              <a:t>Find the complement of each event.</a:t>
            </a:r>
            <a:endParaRPr lang="en-US" sz="2100" dirty="0"/>
          </a:p>
        </p:txBody>
      </p:sp>
      <p:sp>
        <p:nvSpPr>
          <p:cNvPr id="55300" name="Slide Number Placeholder 3"/>
          <p:cNvSpPr>
            <a:spLocks noGrp="1"/>
          </p:cNvSpPr>
          <p:nvPr>
            <p:ph type="sldNum" sz="quarter" idx="11"/>
          </p:nvPr>
        </p:nvSpPr>
        <p:spPr>
          <a:noFill/>
        </p:spPr>
        <p:txBody>
          <a:bodyPr/>
          <a:lstStyle/>
          <a:p>
            <a:fld id="{604B7D01-A33D-40D4-B955-5C3C23B409B3}" type="slidenum">
              <a:rPr lang="en-US" sz="1050"/>
            </a:fld>
            <a:endParaRPr lang="en-US" sz="1050" dirty="0"/>
          </a:p>
        </p:txBody>
      </p:sp>
      <p:sp>
        <p:nvSpPr>
          <p:cNvPr id="55302" name="AutoShape 4"/>
          <p:cNvSpPr>
            <a:spLocks noChangeAspect="1" noChangeArrowheads="1" noTextEdit="1"/>
          </p:cNvSpPr>
          <p:nvPr/>
        </p:nvSpPr>
        <p:spPr bwMode="auto">
          <a:xfrm>
            <a:off x="2057400" y="1371600"/>
            <a:ext cx="4850606" cy="2428875"/>
          </a:xfrm>
          <a:prstGeom prst="rect">
            <a:avLst/>
          </a:prstGeom>
          <a:noFill/>
          <a:ln w="9525">
            <a:noFill/>
            <a:miter lim="800000"/>
          </a:ln>
        </p:spPr>
        <p:txBody>
          <a:bodyPr/>
          <a:lstStyle/>
          <a:p>
            <a:endParaRPr lang="en-US" sz="1050" dirty="0"/>
          </a:p>
        </p:txBody>
      </p:sp>
      <p:sp>
        <p:nvSpPr>
          <p:cNvPr id="55303" name="AutoShape 4"/>
          <p:cNvSpPr>
            <a:spLocks noChangeAspect="1" noChangeArrowheads="1" noTextEdit="1"/>
          </p:cNvSpPr>
          <p:nvPr/>
        </p:nvSpPr>
        <p:spPr bwMode="auto">
          <a:xfrm>
            <a:off x="1664494" y="1478756"/>
            <a:ext cx="5822156" cy="2978944"/>
          </a:xfrm>
          <a:prstGeom prst="rect">
            <a:avLst/>
          </a:prstGeom>
          <a:noFill/>
          <a:ln w="9525">
            <a:noFill/>
            <a:miter lim="800000"/>
          </a:ln>
        </p:spPr>
        <p:txBody>
          <a:bodyPr/>
          <a:lstStyle/>
          <a:p>
            <a:endParaRPr lang="en-US" sz="1050" dirty="0"/>
          </a:p>
        </p:txBody>
      </p:sp>
      <p:sp>
        <p:nvSpPr>
          <p:cNvPr id="55304" name="Rectangle 6"/>
          <p:cNvSpPr>
            <a:spLocks noChangeArrowheads="1"/>
          </p:cNvSpPr>
          <p:nvPr/>
        </p:nvSpPr>
        <p:spPr bwMode="auto">
          <a:xfrm>
            <a:off x="1746647" y="1560910"/>
            <a:ext cx="2771775" cy="278606"/>
          </a:xfrm>
          <a:prstGeom prst="rect">
            <a:avLst/>
          </a:prstGeom>
          <a:solidFill>
            <a:srgbClr val="FFFFFF"/>
          </a:solidFill>
          <a:ln w="9525">
            <a:noFill/>
            <a:miter lim="800000"/>
          </a:ln>
        </p:spPr>
        <p:txBody>
          <a:bodyPr/>
          <a:lstStyle/>
          <a:p>
            <a:endParaRPr lang="en-US" sz="1050" dirty="0"/>
          </a:p>
        </p:txBody>
      </p:sp>
      <p:sp>
        <p:nvSpPr>
          <p:cNvPr id="55305" name="Rectangle 7"/>
          <p:cNvSpPr>
            <a:spLocks noChangeArrowheads="1"/>
          </p:cNvSpPr>
          <p:nvPr/>
        </p:nvSpPr>
        <p:spPr bwMode="auto">
          <a:xfrm>
            <a:off x="4518422" y="1560910"/>
            <a:ext cx="2886075" cy="278606"/>
          </a:xfrm>
          <a:prstGeom prst="rect">
            <a:avLst/>
          </a:prstGeom>
          <a:solidFill>
            <a:srgbClr val="FFFFFF"/>
          </a:solidFill>
          <a:ln w="9525">
            <a:noFill/>
            <a:miter lim="800000"/>
          </a:ln>
        </p:spPr>
        <p:txBody>
          <a:bodyPr/>
          <a:lstStyle/>
          <a:p>
            <a:endParaRPr lang="en-US" sz="1050" dirty="0"/>
          </a:p>
        </p:txBody>
      </p:sp>
      <p:sp>
        <p:nvSpPr>
          <p:cNvPr id="55306" name="Rectangle 8"/>
          <p:cNvSpPr>
            <a:spLocks noChangeArrowheads="1"/>
          </p:cNvSpPr>
          <p:nvPr/>
        </p:nvSpPr>
        <p:spPr bwMode="auto">
          <a:xfrm>
            <a:off x="1746647" y="1839516"/>
            <a:ext cx="2771775" cy="478631"/>
          </a:xfrm>
          <a:prstGeom prst="rect">
            <a:avLst/>
          </a:prstGeom>
          <a:solidFill>
            <a:srgbClr val="FFFFFF"/>
          </a:solidFill>
          <a:ln w="9525">
            <a:noFill/>
            <a:miter lim="800000"/>
          </a:ln>
        </p:spPr>
        <p:txBody>
          <a:bodyPr/>
          <a:lstStyle/>
          <a:p>
            <a:endParaRPr lang="en-US" sz="1050" dirty="0"/>
          </a:p>
        </p:txBody>
      </p:sp>
      <p:sp>
        <p:nvSpPr>
          <p:cNvPr id="55307" name="Rectangle 9"/>
          <p:cNvSpPr>
            <a:spLocks noChangeArrowheads="1"/>
          </p:cNvSpPr>
          <p:nvPr/>
        </p:nvSpPr>
        <p:spPr bwMode="auto">
          <a:xfrm>
            <a:off x="4518422" y="1839516"/>
            <a:ext cx="2886075" cy="478631"/>
          </a:xfrm>
          <a:prstGeom prst="rect">
            <a:avLst/>
          </a:prstGeom>
          <a:solidFill>
            <a:srgbClr val="FFFFFF"/>
          </a:solidFill>
          <a:ln w="9525">
            <a:noFill/>
            <a:miter lim="800000"/>
          </a:ln>
        </p:spPr>
        <p:txBody>
          <a:bodyPr/>
          <a:lstStyle/>
          <a:p>
            <a:endParaRPr lang="en-US" sz="1050" dirty="0"/>
          </a:p>
        </p:txBody>
      </p:sp>
      <p:sp>
        <p:nvSpPr>
          <p:cNvPr id="55308" name="Rectangle 10"/>
          <p:cNvSpPr>
            <a:spLocks noChangeArrowheads="1"/>
          </p:cNvSpPr>
          <p:nvPr/>
        </p:nvSpPr>
        <p:spPr bwMode="auto">
          <a:xfrm>
            <a:off x="1746647" y="2318147"/>
            <a:ext cx="2771775" cy="685800"/>
          </a:xfrm>
          <a:prstGeom prst="rect">
            <a:avLst/>
          </a:prstGeom>
          <a:solidFill>
            <a:srgbClr val="FFFFFF"/>
          </a:solidFill>
          <a:ln w="9525">
            <a:noFill/>
            <a:miter lim="800000"/>
          </a:ln>
        </p:spPr>
        <p:txBody>
          <a:bodyPr/>
          <a:lstStyle/>
          <a:p>
            <a:endParaRPr lang="en-US" sz="2400" dirty="0"/>
          </a:p>
        </p:txBody>
      </p:sp>
      <p:sp>
        <p:nvSpPr>
          <p:cNvPr id="55309" name="Rectangle 11"/>
          <p:cNvSpPr>
            <a:spLocks noChangeArrowheads="1"/>
          </p:cNvSpPr>
          <p:nvPr/>
        </p:nvSpPr>
        <p:spPr bwMode="auto">
          <a:xfrm>
            <a:off x="4518422" y="2318147"/>
            <a:ext cx="2886075" cy="685800"/>
          </a:xfrm>
          <a:prstGeom prst="rect">
            <a:avLst/>
          </a:prstGeom>
          <a:solidFill>
            <a:srgbClr val="FFFFFF"/>
          </a:solidFill>
          <a:ln w="9525">
            <a:noFill/>
            <a:miter lim="800000"/>
          </a:ln>
        </p:spPr>
        <p:txBody>
          <a:bodyPr/>
          <a:lstStyle/>
          <a:p>
            <a:endParaRPr lang="en-US" sz="1050" dirty="0"/>
          </a:p>
        </p:txBody>
      </p:sp>
      <p:sp>
        <p:nvSpPr>
          <p:cNvPr id="55310" name="Rectangle 12"/>
          <p:cNvSpPr>
            <a:spLocks noChangeArrowheads="1"/>
          </p:cNvSpPr>
          <p:nvPr/>
        </p:nvSpPr>
        <p:spPr bwMode="auto">
          <a:xfrm>
            <a:off x="1746647" y="3003947"/>
            <a:ext cx="2771775" cy="892969"/>
          </a:xfrm>
          <a:prstGeom prst="rect">
            <a:avLst/>
          </a:prstGeom>
          <a:solidFill>
            <a:srgbClr val="FFFFFF"/>
          </a:solidFill>
          <a:ln w="9525">
            <a:noFill/>
            <a:miter lim="800000"/>
          </a:ln>
        </p:spPr>
        <p:txBody>
          <a:bodyPr/>
          <a:lstStyle/>
          <a:p>
            <a:endParaRPr lang="en-US" sz="1050" dirty="0"/>
          </a:p>
        </p:txBody>
      </p:sp>
      <p:sp>
        <p:nvSpPr>
          <p:cNvPr id="55311" name="Rectangle 13"/>
          <p:cNvSpPr>
            <a:spLocks noChangeArrowheads="1"/>
          </p:cNvSpPr>
          <p:nvPr/>
        </p:nvSpPr>
        <p:spPr bwMode="auto">
          <a:xfrm>
            <a:off x="4518422" y="3003947"/>
            <a:ext cx="2886075" cy="892969"/>
          </a:xfrm>
          <a:prstGeom prst="rect">
            <a:avLst/>
          </a:prstGeom>
          <a:solidFill>
            <a:srgbClr val="FFFFFF"/>
          </a:solidFill>
          <a:ln w="9525">
            <a:noFill/>
            <a:miter lim="800000"/>
          </a:ln>
        </p:spPr>
        <p:txBody>
          <a:bodyPr/>
          <a:lstStyle/>
          <a:p>
            <a:endParaRPr lang="en-US" sz="1050" dirty="0"/>
          </a:p>
        </p:txBody>
      </p:sp>
      <p:sp>
        <p:nvSpPr>
          <p:cNvPr id="55312" name="Rectangle 14"/>
          <p:cNvSpPr>
            <a:spLocks noChangeArrowheads="1"/>
          </p:cNvSpPr>
          <p:nvPr/>
        </p:nvSpPr>
        <p:spPr bwMode="auto">
          <a:xfrm>
            <a:off x="1746647" y="3896916"/>
            <a:ext cx="2771775" cy="478631"/>
          </a:xfrm>
          <a:prstGeom prst="rect">
            <a:avLst/>
          </a:prstGeom>
          <a:solidFill>
            <a:srgbClr val="FFFFFF"/>
          </a:solidFill>
          <a:ln w="9525">
            <a:noFill/>
            <a:miter lim="800000"/>
          </a:ln>
        </p:spPr>
        <p:txBody>
          <a:bodyPr/>
          <a:lstStyle/>
          <a:p>
            <a:endParaRPr lang="en-US" sz="1050" dirty="0"/>
          </a:p>
        </p:txBody>
      </p:sp>
      <p:sp>
        <p:nvSpPr>
          <p:cNvPr id="55313" name="Rectangle 15"/>
          <p:cNvSpPr>
            <a:spLocks noChangeArrowheads="1"/>
          </p:cNvSpPr>
          <p:nvPr/>
        </p:nvSpPr>
        <p:spPr bwMode="auto">
          <a:xfrm>
            <a:off x="4518422" y="3896916"/>
            <a:ext cx="2886075" cy="478631"/>
          </a:xfrm>
          <a:prstGeom prst="rect">
            <a:avLst/>
          </a:prstGeom>
          <a:solidFill>
            <a:srgbClr val="FFFFFF"/>
          </a:solidFill>
          <a:ln w="9525">
            <a:noFill/>
            <a:miter lim="800000"/>
          </a:ln>
        </p:spPr>
        <p:txBody>
          <a:bodyPr/>
          <a:lstStyle/>
          <a:p>
            <a:endParaRPr lang="en-US" sz="1050" dirty="0"/>
          </a:p>
        </p:txBody>
      </p:sp>
      <p:sp>
        <p:nvSpPr>
          <p:cNvPr id="55314" name="Rectangle 16"/>
          <p:cNvSpPr>
            <a:spLocks noChangeArrowheads="1"/>
          </p:cNvSpPr>
          <p:nvPr/>
        </p:nvSpPr>
        <p:spPr bwMode="auto">
          <a:xfrm>
            <a:off x="1750219" y="1839516"/>
            <a:ext cx="5657850" cy="7144"/>
          </a:xfrm>
          <a:prstGeom prst="rect">
            <a:avLst/>
          </a:prstGeom>
          <a:solidFill>
            <a:srgbClr val="000000"/>
          </a:solidFill>
          <a:ln w="0">
            <a:solidFill>
              <a:srgbClr val="000000"/>
            </a:solidFill>
            <a:round/>
          </a:ln>
        </p:spPr>
        <p:txBody>
          <a:bodyPr/>
          <a:lstStyle/>
          <a:p>
            <a:endParaRPr lang="en-US" sz="1050" dirty="0"/>
          </a:p>
        </p:txBody>
      </p:sp>
      <p:sp>
        <p:nvSpPr>
          <p:cNvPr id="55315" name="Rectangle 17"/>
          <p:cNvSpPr>
            <a:spLocks noChangeArrowheads="1"/>
          </p:cNvSpPr>
          <p:nvPr/>
        </p:nvSpPr>
        <p:spPr bwMode="auto">
          <a:xfrm>
            <a:off x="2905125" y="1606154"/>
            <a:ext cx="363220" cy="161290"/>
          </a:xfrm>
          <a:prstGeom prst="rect">
            <a:avLst/>
          </a:prstGeom>
          <a:noFill/>
          <a:ln w="9525">
            <a:noFill/>
            <a:miter lim="800000"/>
          </a:ln>
        </p:spPr>
        <p:txBody>
          <a:bodyPr wrap="none" lIns="0" tIns="0" rIns="0" bIns="0">
            <a:spAutoFit/>
          </a:bodyPr>
          <a:lstStyle/>
          <a:p>
            <a:r>
              <a:rPr lang="en-US" sz="1050" b="1" dirty="0">
                <a:solidFill>
                  <a:srgbClr val="000000"/>
                </a:solidFill>
              </a:rPr>
              <a:t>Event</a:t>
            </a:r>
            <a:endParaRPr lang="en-US" sz="1050" dirty="0"/>
          </a:p>
        </p:txBody>
      </p:sp>
      <p:sp>
        <p:nvSpPr>
          <p:cNvPr id="55316" name="Rectangle 18"/>
          <p:cNvSpPr>
            <a:spLocks noChangeArrowheads="1"/>
          </p:cNvSpPr>
          <p:nvPr/>
        </p:nvSpPr>
        <p:spPr bwMode="auto">
          <a:xfrm>
            <a:off x="4936331" y="1606154"/>
            <a:ext cx="807720" cy="161290"/>
          </a:xfrm>
          <a:prstGeom prst="rect">
            <a:avLst/>
          </a:prstGeom>
          <a:noFill/>
          <a:ln w="9525">
            <a:noFill/>
            <a:miter lim="800000"/>
          </a:ln>
        </p:spPr>
        <p:txBody>
          <a:bodyPr wrap="none" lIns="0" tIns="0" rIns="0" bIns="0">
            <a:spAutoFit/>
          </a:bodyPr>
          <a:lstStyle/>
          <a:p>
            <a:r>
              <a:rPr lang="en-US" sz="1050" b="1" dirty="0">
                <a:solidFill>
                  <a:srgbClr val="000000"/>
                </a:solidFill>
              </a:rPr>
              <a:t>Complement</a:t>
            </a:r>
            <a:endParaRPr lang="en-US" sz="1050" dirty="0"/>
          </a:p>
        </p:txBody>
      </p:sp>
      <p:sp>
        <p:nvSpPr>
          <p:cNvPr id="55317" name="Rectangle 19"/>
          <p:cNvSpPr>
            <a:spLocks noChangeArrowheads="1"/>
          </p:cNvSpPr>
          <p:nvPr/>
        </p:nvSpPr>
        <p:spPr bwMode="auto">
          <a:xfrm>
            <a:off x="6015038" y="1606154"/>
            <a:ext cx="762635" cy="161290"/>
          </a:xfrm>
          <a:prstGeom prst="rect">
            <a:avLst/>
          </a:prstGeom>
          <a:noFill/>
          <a:ln w="9525">
            <a:noFill/>
            <a:miter lim="800000"/>
          </a:ln>
        </p:spPr>
        <p:txBody>
          <a:bodyPr wrap="none" lIns="0" tIns="0" rIns="0" bIns="0">
            <a:spAutoFit/>
          </a:bodyPr>
          <a:lstStyle/>
          <a:p>
            <a:r>
              <a:rPr lang="en-US" sz="1050" b="1" dirty="0">
                <a:solidFill>
                  <a:srgbClr val="000000"/>
                </a:solidFill>
              </a:rPr>
              <a:t>of the Event</a:t>
            </a:r>
            <a:endParaRPr lang="en-US" sz="1050" dirty="0"/>
          </a:p>
        </p:txBody>
      </p:sp>
      <p:sp>
        <p:nvSpPr>
          <p:cNvPr id="55318" name="Rectangle 20"/>
          <p:cNvSpPr>
            <a:spLocks noChangeArrowheads="1"/>
          </p:cNvSpPr>
          <p:nvPr/>
        </p:nvSpPr>
        <p:spPr bwMode="auto">
          <a:xfrm>
            <a:off x="1819275" y="1890713"/>
            <a:ext cx="2362835" cy="230505"/>
          </a:xfrm>
          <a:prstGeom prst="rect">
            <a:avLst/>
          </a:prstGeom>
          <a:noFill/>
          <a:ln w="9525">
            <a:noFill/>
            <a:miter lim="800000"/>
          </a:ln>
        </p:spPr>
        <p:txBody>
          <a:bodyPr wrap="none" lIns="0" tIns="0" rIns="0" bIns="0">
            <a:spAutoFit/>
          </a:bodyPr>
          <a:lstStyle/>
          <a:p>
            <a:r>
              <a:rPr lang="en-US" sz="1500" dirty="0">
                <a:solidFill>
                  <a:srgbClr val="000000"/>
                </a:solidFill>
              </a:rPr>
              <a:t>Rolling a die and getting a 4</a:t>
            </a:r>
            <a:endParaRPr lang="en-US" sz="1500" dirty="0"/>
          </a:p>
        </p:txBody>
      </p:sp>
      <p:sp>
        <p:nvSpPr>
          <p:cNvPr id="172053" name="Rectangle 21"/>
          <p:cNvSpPr>
            <a:spLocks noChangeArrowheads="1"/>
          </p:cNvSpPr>
          <p:nvPr/>
        </p:nvSpPr>
        <p:spPr bwMode="auto">
          <a:xfrm>
            <a:off x="4593431" y="1890713"/>
            <a:ext cx="1999615" cy="230505"/>
          </a:xfrm>
          <a:prstGeom prst="rect">
            <a:avLst/>
          </a:prstGeom>
          <a:noFill/>
          <a:ln w="9525">
            <a:noFill/>
            <a:miter lim="800000"/>
          </a:ln>
        </p:spPr>
        <p:txBody>
          <a:bodyPr wrap="none" lIns="0" tIns="0" rIns="0" bIns="0">
            <a:spAutoFit/>
          </a:bodyPr>
          <a:lstStyle/>
          <a:p>
            <a:r>
              <a:rPr lang="en-US" sz="1500" dirty="0">
                <a:solidFill>
                  <a:srgbClr val="000000"/>
                </a:solidFill>
              </a:rPr>
              <a:t>Getting a 1, 2, 3, 5, or 6</a:t>
            </a:r>
            <a:endParaRPr lang="en-US" sz="1500" dirty="0"/>
          </a:p>
        </p:txBody>
      </p:sp>
      <p:sp>
        <p:nvSpPr>
          <p:cNvPr id="172054" name="Rectangle 22"/>
          <p:cNvSpPr>
            <a:spLocks noChangeArrowheads="1"/>
          </p:cNvSpPr>
          <p:nvPr/>
        </p:nvSpPr>
        <p:spPr bwMode="auto">
          <a:xfrm>
            <a:off x="1819275" y="2371725"/>
            <a:ext cx="2785110" cy="230505"/>
          </a:xfrm>
          <a:prstGeom prst="rect">
            <a:avLst/>
          </a:prstGeom>
          <a:noFill/>
          <a:ln w="9525">
            <a:noFill/>
            <a:miter lim="800000"/>
          </a:ln>
        </p:spPr>
        <p:txBody>
          <a:bodyPr wrap="none" lIns="0" tIns="0" rIns="0" bIns="0">
            <a:spAutoFit/>
          </a:bodyPr>
          <a:lstStyle/>
          <a:p>
            <a:r>
              <a:rPr lang="en-US" sz="1500" dirty="0">
                <a:solidFill>
                  <a:srgbClr val="000000"/>
                </a:solidFill>
              </a:rPr>
              <a:t>Selecting a letter of the alphabet </a:t>
            </a:r>
            <a:endParaRPr lang="en-US" sz="1500" dirty="0"/>
          </a:p>
        </p:txBody>
      </p:sp>
      <p:sp>
        <p:nvSpPr>
          <p:cNvPr id="172055" name="Rectangle 23"/>
          <p:cNvSpPr>
            <a:spLocks noChangeArrowheads="1"/>
          </p:cNvSpPr>
          <p:nvPr/>
        </p:nvSpPr>
        <p:spPr bwMode="auto">
          <a:xfrm>
            <a:off x="1819275" y="2578894"/>
            <a:ext cx="1642110" cy="230505"/>
          </a:xfrm>
          <a:prstGeom prst="rect">
            <a:avLst/>
          </a:prstGeom>
          <a:noFill/>
          <a:ln w="9525">
            <a:noFill/>
            <a:miter lim="800000"/>
          </a:ln>
        </p:spPr>
        <p:txBody>
          <a:bodyPr wrap="none" lIns="0" tIns="0" rIns="0" bIns="0">
            <a:spAutoFit/>
          </a:bodyPr>
          <a:lstStyle/>
          <a:p>
            <a:r>
              <a:rPr lang="en-US" sz="1500" dirty="0">
                <a:solidFill>
                  <a:srgbClr val="000000"/>
                </a:solidFill>
              </a:rPr>
              <a:t>and getting a vowel</a:t>
            </a:r>
            <a:endParaRPr lang="en-US" sz="1500" dirty="0"/>
          </a:p>
        </p:txBody>
      </p:sp>
      <p:sp>
        <p:nvSpPr>
          <p:cNvPr id="172056" name="Rectangle 24"/>
          <p:cNvSpPr>
            <a:spLocks noChangeArrowheads="1"/>
          </p:cNvSpPr>
          <p:nvPr/>
        </p:nvSpPr>
        <p:spPr bwMode="auto">
          <a:xfrm>
            <a:off x="4593431" y="2371725"/>
            <a:ext cx="3038475" cy="230505"/>
          </a:xfrm>
          <a:prstGeom prst="rect">
            <a:avLst/>
          </a:prstGeom>
          <a:noFill/>
          <a:ln w="9525">
            <a:noFill/>
            <a:miter lim="800000"/>
          </a:ln>
        </p:spPr>
        <p:txBody>
          <a:bodyPr wrap="none" lIns="0" tIns="0" rIns="0" bIns="0">
            <a:spAutoFit/>
          </a:bodyPr>
          <a:lstStyle/>
          <a:p>
            <a:r>
              <a:rPr lang="en-US" sz="1500" dirty="0">
                <a:solidFill>
                  <a:srgbClr val="000000"/>
                </a:solidFill>
              </a:rPr>
              <a:t>Getting a consonant (assume y is a </a:t>
            </a:r>
            <a:endParaRPr lang="en-US" sz="1500" dirty="0"/>
          </a:p>
        </p:txBody>
      </p:sp>
      <p:sp>
        <p:nvSpPr>
          <p:cNvPr id="172057" name="Rectangle 25"/>
          <p:cNvSpPr>
            <a:spLocks noChangeArrowheads="1"/>
          </p:cNvSpPr>
          <p:nvPr/>
        </p:nvSpPr>
        <p:spPr bwMode="auto">
          <a:xfrm>
            <a:off x="4593431" y="2578894"/>
            <a:ext cx="942975" cy="230505"/>
          </a:xfrm>
          <a:prstGeom prst="rect">
            <a:avLst/>
          </a:prstGeom>
          <a:noFill/>
          <a:ln w="9525">
            <a:noFill/>
            <a:miter lim="800000"/>
          </a:ln>
        </p:spPr>
        <p:txBody>
          <a:bodyPr wrap="none" lIns="0" tIns="0" rIns="0" bIns="0">
            <a:spAutoFit/>
          </a:bodyPr>
          <a:lstStyle/>
          <a:p>
            <a:r>
              <a:rPr lang="en-US" sz="1500" dirty="0">
                <a:solidFill>
                  <a:srgbClr val="000000"/>
                </a:solidFill>
              </a:rPr>
              <a:t>consonant)</a:t>
            </a:r>
            <a:endParaRPr lang="en-US" sz="1500" dirty="0"/>
          </a:p>
        </p:txBody>
      </p:sp>
      <p:sp>
        <p:nvSpPr>
          <p:cNvPr id="172058" name="Rectangle 26"/>
          <p:cNvSpPr>
            <a:spLocks noChangeArrowheads="1"/>
          </p:cNvSpPr>
          <p:nvPr/>
        </p:nvSpPr>
        <p:spPr bwMode="auto">
          <a:xfrm>
            <a:off x="1819275" y="3057525"/>
            <a:ext cx="2732405" cy="230505"/>
          </a:xfrm>
          <a:prstGeom prst="rect">
            <a:avLst/>
          </a:prstGeom>
          <a:noFill/>
          <a:ln w="9525">
            <a:noFill/>
            <a:miter lim="800000"/>
          </a:ln>
        </p:spPr>
        <p:txBody>
          <a:bodyPr wrap="none" lIns="0" tIns="0" rIns="0" bIns="0">
            <a:spAutoFit/>
          </a:bodyPr>
          <a:lstStyle/>
          <a:p>
            <a:r>
              <a:rPr lang="en-US" sz="1500" dirty="0">
                <a:solidFill>
                  <a:srgbClr val="000000"/>
                </a:solidFill>
              </a:rPr>
              <a:t>Selecting a month and getting a </a:t>
            </a:r>
            <a:endParaRPr lang="en-US" sz="1500" dirty="0"/>
          </a:p>
        </p:txBody>
      </p:sp>
      <p:sp>
        <p:nvSpPr>
          <p:cNvPr id="172059" name="Rectangle 27"/>
          <p:cNvSpPr>
            <a:spLocks noChangeArrowheads="1"/>
          </p:cNvSpPr>
          <p:nvPr/>
        </p:nvSpPr>
        <p:spPr bwMode="auto">
          <a:xfrm>
            <a:off x="1819275" y="3264694"/>
            <a:ext cx="2212975" cy="230505"/>
          </a:xfrm>
          <a:prstGeom prst="rect">
            <a:avLst/>
          </a:prstGeom>
          <a:noFill/>
          <a:ln w="9525">
            <a:noFill/>
            <a:miter lim="800000"/>
          </a:ln>
        </p:spPr>
        <p:txBody>
          <a:bodyPr wrap="none" lIns="0" tIns="0" rIns="0" bIns="0">
            <a:spAutoFit/>
          </a:bodyPr>
          <a:lstStyle/>
          <a:p>
            <a:r>
              <a:rPr lang="en-US" sz="1500" dirty="0">
                <a:solidFill>
                  <a:srgbClr val="000000"/>
                </a:solidFill>
              </a:rPr>
              <a:t>month that begins with a J</a:t>
            </a:r>
            <a:endParaRPr lang="en-US" sz="1500" dirty="0"/>
          </a:p>
        </p:txBody>
      </p:sp>
      <p:sp>
        <p:nvSpPr>
          <p:cNvPr id="172060" name="Rectangle 28"/>
          <p:cNvSpPr>
            <a:spLocks noChangeArrowheads="1"/>
          </p:cNvSpPr>
          <p:nvPr/>
        </p:nvSpPr>
        <p:spPr bwMode="auto">
          <a:xfrm>
            <a:off x="4593431" y="3057525"/>
            <a:ext cx="3122295" cy="230505"/>
          </a:xfrm>
          <a:prstGeom prst="rect">
            <a:avLst/>
          </a:prstGeom>
          <a:noFill/>
          <a:ln w="9525">
            <a:noFill/>
            <a:miter lim="800000"/>
          </a:ln>
        </p:spPr>
        <p:txBody>
          <a:bodyPr wrap="none" lIns="0" tIns="0" rIns="0" bIns="0">
            <a:spAutoFit/>
          </a:bodyPr>
          <a:lstStyle/>
          <a:p>
            <a:r>
              <a:rPr lang="en-US" sz="1500" dirty="0">
                <a:solidFill>
                  <a:srgbClr val="000000"/>
                </a:solidFill>
              </a:rPr>
              <a:t>Getting February, March, April, May, </a:t>
            </a:r>
            <a:endParaRPr lang="en-US" sz="1500" dirty="0"/>
          </a:p>
        </p:txBody>
      </p:sp>
      <p:sp>
        <p:nvSpPr>
          <p:cNvPr id="172061" name="Rectangle 29"/>
          <p:cNvSpPr>
            <a:spLocks noChangeArrowheads="1"/>
          </p:cNvSpPr>
          <p:nvPr/>
        </p:nvSpPr>
        <p:spPr bwMode="auto">
          <a:xfrm>
            <a:off x="4593431" y="3264694"/>
            <a:ext cx="2519045" cy="230505"/>
          </a:xfrm>
          <a:prstGeom prst="rect">
            <a:avLst/>
          </a:prstGeom>
          <a:noFill/>
          <a:ln w="9525">
            <a:noFill/>
            <a:miter lim="800000"/>
          </a:ln>
        </p:spPr>
        <p:txBody>
          <a:bodyPr wrap="none" lIns="0" tIns="0" rIns="0" bIns="0">
            <a:spAutoFit/>
          </a:bodyPr>
          <a:lstStyle/>
          <a:p>
            <a:r>
              <a:rPr lang="en-US" sz="1500" dirty="0">
                <a:solidFill>
                  <a:srgbClr val="000000"/>
                </a:solidFill>
              </a:rPr>
              <a:t>August, September, October, </a:t>
            </a:r>
            <a:endParaRPr lang="en-US" sz="1500" dirty="0"/>
          </a:p>
        </p:txBody>
      </p:sp>
      <p:sp>
        <p:nvSpPr>
          <p:cNvPr id="172062" name="Rectangle 30"/>
          <p:cNvSpPr>
            <a:spLocks noChangeArrowheads="1"/>
          </p:cNvSpPr>
          <p:nvPr/>
        </p:nvSpPr>
        <p:spPr bwMode="auto">
          <a:xfrm>
            <a:off x="4593431" y="3471863"/>
            <a:ext cx="2086610" cy="230505"/>
          </a:xfrm>
          <a:prstGeom prst="rect">
            <a:avLst/>
          </a:prstGeom>
          <a:noFill/>
          <a:ln w="9525">
            <a:noFill/>
            <a:miter lim="800000"/>
          </a:ln>
        </p:spPr>
        <p:txBody>
          <a:bodyPr wrap="none" lIns="0" tIns="0" rIns="0" bIns="0">
            <a:spAutoFit/>
          </a:bodyPr>
          <a:lstStyle/>
          <a:p>
            <a:r>
              <a:rPr lang="en-US" sz="1500" dirty="0">
                <a:solidFill>
                  <a:srgbClr val="000000"/>
                </a:solidFill>
              </a:rPr>
              <a:t>November, or December</a:t>
            </a:r>
            <a:endParaRPr lang="en-US" sz="1500" dirty="0"/>
          </a:p>
        </p:txBody>
      </p:sp>
      <p:sp>
        <p:nvSpPr>
          <p:cNvPr id="172063" name="Rectangle 31"/>
          <p:cNvSpPr>
            <a:spLocks noChangeArrowheads="1"/>
          </p:cNvSpPr>
          <p:nvPr/>
        </p:nvSpPr>
        <p:spPr bwMode="auto">
          <a:xfrm>
            <a:off x="1819275" y="3948113"/>
            <a:ext cx="2753360" cy="230505"/>
          </a:xfrm>
          <a:prstGeom prst="rect">
            <a:avLst/>
          </a:prstGeom>
          <a:noFill/>
          <a:ln w="9525">
            <a:noFill/>
            <a:miter lim="800000"/>
          </a:ln>
        </p:spPr>
        <p:txBody>
          <a:bodyPr wrap="none" lIns="0" tIns="0" rIns="0" bIns="0">
            <a:spAutoFit/>
          </a:bodyPr>
          <a:lstStyle/>
          <a:p>
            <a:r>
              <a:rPr lang="en-US" sz="1500" dirty="0">
                <a:solidFill>
                  <a:srgbClr val="000000"/>
                </a:solidFill>
              </a:rPr>
              <a:t>Selecting a day of the week and </a:t>
            </a:r>
            <a:endParaRPr lang="en-US" sz="1500" dirty="0"/>
          </a:p>
        </p:txBody>
      </p:sp>
      <p:sp>
        <p:nvSpPr>
          <p:cNvPr id="172064" name="Rectangle 32"/>
          <p:cNvSpPr>
            <a:spLocks noChangeArrowheads="1"/>
          </p:cNvSpPr>
          <p:nvPr/>
        </p:nvSpPr>
        <p:spPr bwMode="auto">
          <a:xfrm>
            <a:off x="1819275" y="4155281"/>
            <a:ext cx="1536065" cy="230505"/>
          </a:xfrm>
          <a:prstGeom prst="rect">
            <a:avLst/>
          </a:prstGeom>
          <a:noFill/>
          <a:ln w="9525">
            <a:noFill/>
            <a:miter lim="800000"/>
          </a:ln>
        </p:spPr>
        <p:txBody>
          <a:bodyPr wrap="none" lIns="0" tIns="0" rIns="0" bIns="0">
            <a:spAutoFit/>
          </a:bodyPr>
          <a:lstStyle/>
          <a:p>
            <a:r>
              <a:rPr lang="en-US" sz="1500" dirty="0">
                <a:solidFill>
                  <a:srgbClr val="000000"/>
                </a:solidFill>
              </a:rPr>
              <a:t>getting a weekday</a:t>
            </a:r>
            <a:endParaRPr lang="en-US" sz="1500" dirty="0"/>
          </a:p>
        </p:txBody>
      </p:sp>
      <p:sp>
        <p:nvSpPr>
          <p:cNvPr id="172065" name="Rectangle 33"/>
          <p:cNvSpPr>
            <a:spLocks noChangeArrowheads="1"/>
          </p:cNvSpPr>
          <p:nvPr/>
        </p:nvSpPr>
        <p:spPr bwMode="auto">
          <a:xfrm>
            <a:off x="4593431" y="3948113"/>
            <a:ext cx="2233930" cy="230505"/>
          </a:xfrm>
          <a:prstGeom prst="rect">
            <a:avLst/>
          </a:prstGeom>
          <a:noFill/>
          <a:ln w="9525">
            <a:noFill/>
            <a:miter lim="800000"/>
          </a:ln>
        </p:spPr>
        <p:txBody>
          <a:bodyPr wrap="none" lIns="0" tIns="0" rIns="0" bIns="0">
            <a:spAutoFit/>
          </a:bodyPr>
          <a:lstStyle/>
          <a:p>
            <a:r>
              <a:rPr lang="en-US" sz="1500" dirty="0">
                <a:solidFill>
                  <a:srgbClr val="000000"/>
                </a:solidFill>
              </a:rPr>
              <a:t>Getting Saturday or Friday</a:t>
            </a:r>
            <a:endParaRPr lang="en-US" sz="1500" dirty="0"/>
          </a:p>
        </p:txBody>
      </p:sp>
      <p:sp>
        <p:nvSpPr>
          <p:cNvPr id="35" name="Rectangle 31"/>
          <p:cNvSpPr>
            <a:spLocks noChangeArrowheads="1"/>
          </p:cNvSpPr>
          <p:nvPr/>
        </p:nvSpPr>
        <p:spPr bwMode="auto">
          <a:xfrm>
            <a:off x="1828800" y="4514850"/>
            <a:ext cx="3019425" cy="230505"/>
          </a:xfrm>
          <a:prstGeom prst="rect">
            <a:avLst/>
          </a:prstGeom>
          <a:noFill/>
          <a:ln w="9525">
            <a:noFill/>
            <a:miter lim="800000"/>
          </a:ln>
        </p:spPr>
        <p:txBody>
          <a:bodyPr wrap="none" lIns="0" tIns="0" rIns="0" bIns="0">
            <a:spAutoFit/>
          </a:bodyPr>
          <a:lstStyle/>
          <a:p>
            <a:r>
              <a:rPr lang="en-US" sz="1500" dirty="0">
                <a:solidFill>
                  <a:srgbClr val="000000"/>
                </a:solidFill>
              </a:rPr>
              <a:t>Rolling 2 coins and getting 2 heads </a:t>
            </a:r>
            <a:endParaRPr lang="en-US" sz="1500" dirty="0"/>
          </a:p>
        </p:txBody>
      </p:sp>
      <p:sp>
        <p:nvSpPr>
          <p:cNvPr id="37" name="Rectangle 33"/>
          <p:cNvSpPr>
            <a:spLocks noChangeArrowheads="1"/>
          </p:cNvSpPr>
          <p:nvPr/>
        </p:nvSpPr>
        <p:spPr bwMode="auto">
          <a:xfrm>
            <a:off x="4686300" y="4514850"/>
            <a:ext cx="3357880" cy="230505"/>
          </a:xfrm>
          <a:prstGeom prst="rect">
            <a:avLst/>
          </a:prstGeom>
          <a:noFill/>
          <a:ln w="9525">
            <a:noFill/>
            <a:miter lim="800000"/>
          </a:ln>
        </p:spPr>
        <p:txBody>
          <a:bodyPr wrap="none" lIns="0" tIns="0" rIns="0" bIns="0">
            <a:spAutoFit/>
          </a:bodyPr>
          <a:lstStyle/>
          <a:p>
            <a:r>
              <a:rPr lang="en-US" sz="1500" dirty="0"/>
              <a:t>Rolling 2 coins and getting at least 1 tail</a:t>
            </a:r>
            <a:endParaRPr lang="en-US"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20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20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20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0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20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20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20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20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20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20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20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53" grpId="0"/>
      <p:bldP spid="172054" grpId="0"/>
      <p:bldP spid="172055" grpId="0"/>
      <p:bldP spid="172056" grpId="0"/>
      <p:bldP spid="172057" grpId="0"/>
      <p:bldP spid="172058" grpId="0"/>
      <p:bldP spid="172059" grpId="0"/>
      <p:bldP spid="172060" grpId="0"/>
      <p:bldP spid="172061" grpId="0"/>
      <p:bldP spid="172062" grpId="0"/>
      <p:bldP spid="172063" grpId="0"/>
      <p:bldP spid="172064" grpId="0"/>
      <p:bldP spid="172065" grpId="0"/>
      <p:bldP spid="35" grpId="0"/>
      <p:bldP spid="3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1485900" y="400050"/>
            <a:ext cx="6172200" cy="514350"/>
          </a:xfrm>
        </p:spPr>
        <p:txBody>
          <a:bodyPr>
            <a:normAutofit fontScale="90000"/>
          </a:bodyPr>
          <a:lstStyle/>
          <a:p>
            <a:pPr eaLnBrk="1" hangingPunct="1"/>
            <a:r>
              <a:rPr lang="en-US" sz="2700" dirty="0"/>
              <a:t>Example : Residence of People</a:t>
            </a:r>
            <a:endParaRPr lang="en-US" sz="2700" dirty="0"/>
          </a:p>
        </p:txBody>
      </p:sp>
      <p:sp>
        <p:nvSpPr>
          <p:cNvPr id="4101" name="Rectangle 3"/>
          <p:cNvSpPr>
            <a:spLocks noGrp="1" noChangeArrowheads="1"/>
          </p:cNvSpPr>
          <p:nvPr>
            <p:ph type="body" idx="1"/>
          </p:nvPr>
        </p:nvSpPr>
        <p:spPr>
          <a:xfrm>
            <a:off x="1600200" y="971550"/>
            <a:ext cx="6057900" cy="1428750"/>
          </a:xfrm>
        </p:spPr>
        <p:txBody>
          <a:bodyPr>
            <a:normAutofit fontScale="92500"/>
          </a:bodyPr>
          <a:lstStyle/>
          <a:p>
            <a:pPr marL="0" indent="0" eaLnBrk="1" hangingPunct="1">
              <a:buFont typeface="Wingdings" panose="05000000000000000000" pitchFamily="2" charset="2"/>
              <a:buNone/>
            </a:pPr>
            <a:r>
              <a:rPr lang="en-US" sz="2100" dirty="0"/>
              <a:t>If the probability that a person lives in an industrialized country of the world is   , find the probability that a person does not live in an industrialized country.</a:t>
            </a:r>
            <a:endParaRPr lang="en-US" sz="2100" dirty="0"/>
          </a:p>
          <a:p>
            <a:pPr marL="0" indent="0" eaLnBrk="1" hangingPunct="1">
              <a:buFont typeface="Wingdings" panose="05000000000000000000" pitchFamily="2" charset="2"/>
              <a:buNone/>
            </a:pPr>
            <a:endParaRPr lang="en-US" sz="2100" dirty="0"/>
          </a:p>
          <a:p>
            <a:pPr marL="0" indent="0" eaLnBrk="1" hangingPunct="1">
              <a:buFont typeface="Wingdings" panose="05000000000000000000" pitchFamily="2" charset="2"/>
              <a:buNone/>
            </a:pPr>
            <a:endParaRPr lang="en-US" sz="2100" dirty="0"/>
          </a:p>
        </p:txBody>
      </p:sp>
      <p:sp>
        <p:nvSpPr>
          <p:cNvPr id="4102" name="Slide Number Placeholder 3"/>
          <p:cNvSpPr>
            <a:spLocks noGrp="1"/>
          </p:cNvSpPr>
          <p:nvPr>
            <p:ph type="sldNum" sz="quarter" idx="11"/>
          </p:nvPr>
        </p:nvSpPr>
        <p:spPr>
          <a:noFill/>
        </p:spPr>
        <p:txBody>
          <a:bodyPr/>
          <a:lstStyle/>
          <a:p>
            <a:fld id="{4479249C-D5F7-460B-99E3-F6936FBC5E2E}" type="slidenum">
              <a:rPr lang="en-US" sz="1050"/>
            </a:fld>
            <a:endParaRPr lang="en-US" sz="1050" dirty="0"/>
          </a:p>
        </p:txBody>
      </p:sp>
      <p:graphicFrame>
        <p:nvGraphicFramePr>
          <p:cNvPr id="4098" name="Object 2"/>
          <p:cNvGraphicFramePr>
            <a:graphicFrameLocks noChangeAspect="1"/>
          </p:cNvGraphicFramePr>
          <p:nvPr/>
        </p:nvGraphicFramePr>
        <p:xfrm>
          <a:off x="5657850" y="1314450"/>
          <a:ext cx="147638" cy="395288"/>
        </p:xfrm>
        <a:graphic>
          <a:graphicData uri="http://schemas.openxmlformats.org/presentationml/2006/ole">
            <mc:AlternateContent xmlns:mc="http://schemas.openxmlformats.org/markup-compatibility/2006">
              <mc:Choice xmlns:v="urn:schemas-microsoft-com:vml" Requires="v">
                <p:oleObj spid="_x0000_s2" name="Equation" r:id="rId1" imgW="241300" imgH="799465" progId="">
                  <p:embed/>
                </p:oleObj>
              </mc:Choice>
              <mc:Fallback>
                <p:oleObj name="Equation" r:id="rId1" imgW="241300" imgH="799465"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850" y="1314450"/>
                        <a:ext cx="147638"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0" name="Object 4"/>
          <p:cNvGraphicFramePr>
            <a:graphicFrameLocks noChangeAspect="1"/>
          </p:cNvGraphicFramePr>
          <p:nvPr/>
        </p:nvGraphicFramePr>
        <p:xfrm>
          <a:off x="1601391" y="2457450"/>
          <a:ext cx="5718572" cy="1726406"/>
        </p:xfrm>
        <a:graphic>
          <a:graphicData uri="http://schemas.openxmlformats.org/presentationml/2006/ole">
            <mc:AlternateContent xmlns:mc="http://schemas.openxmlformats.org/markup-compatibility/2006">
              <mc:Choice xmlns:v="urn:schemas-microsoft-com:vml" Requires="v">
                <p:oleObj spid="_x0000_s3" name="Equation" r:id="rId3" imgW="3238500" imgH="977900" progId="">
                  <p:embed/>
                </p:oleObj>
              </mc:Choice>
              <mc:Fallback>
                <p:oleObj name="Equation" r:id="rId3" imgW="3238500" imgH="97790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391" y="2457450"/>
                        <a:ext cx="5718572" cy="1726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485900" y="228600"/>
            <a:ext cx="6172200" cy="742950"/>
          </a:xfrm>
        </p:spPr>
        <p:txBody>
          <a:bodyPr/>
          <a:lstStyle/>
          <a:p>
            <a:pPr eaLnBrk="1" hangingPunct="1"/>
            <a:r>
              <a:rPr lang="en-US" sz="3000" dirty="0"/>
              <a:t>Probability</a:t>
            </a:r>
            <a:endParaRPr lang="en-US" sz="3000" dirty="0"/>
          </a:p>
        </p:txBody>
      </p:sp>
      <p:sp>
        <p:nvSpPr>
          <p:cNvPr id="66563" name="Rectangle 3"/>
          <p:cNvSpPr>
            <a:spLocks noGrp="1" noChangeArrowheads="1"/>
          </p:cNvSpPr>
          <p:nvPr>
            <p:ph type="body" idx="1"/>
          </p:nvPr>
        </p:nvSpPr>
        <p:spPr>
          <a:xfrm>
            <a:off x="1485900" y="971550"/>
            <a:ext cx="6057900" cy="1314450"/>
          </a:xfrm>
        </p:spPr>
        <p:txBody>
          <a:bodyPr/>
          <a:lstStyle/>
          <a:p>
            <a:pPr marL="0" indent="0" eaLnBrk="1" hangingPunct="1">
              <a:buFont typeface="Wingdings" panose="05000000000000000000" pitchFamily="2" charset="2"/>
              <a:buNone/>
              <a:defRPr/>
            </a:pPr>
            <a:r>
              <a:rPr lang="en-US" b="1" dirty="0">
                <a:solidFill>
                  <a:srgbClr val="000099"/>
                </a:solidFill>
                <a:effectLst>
                  <a:outerShdw blurRad="38100" dist="38100" dir="2700000" algn="tl">
                    <a:srgbClr val="C0C0C0"/>
                  </a:outerShdw>
                </a:effectLst>
              </a:rPr>
              <a:t>Empirical probability </a:t>
            </a:r>
            <a:r>
              <a:rPr lang="en-US" b="1" dirty="0">
                <a:effectLst>
                  <a:outerShdw blurRad="38100" dist="38100" dir="2700000" algn="tl">
                    <a:srgbClr val="C0C0C0"/>
                  </a:outerShdw>
                </a:effectLst>
              </a:rPr>
              <a:t>(or Relative frequency probability)</a:t>
            </a:r>
            <a:r>
              <a:rPr lang="en-US" dirty="0"/>
              <a:t> </a:t>
            </a:r>
            <a:r>
              <a:rPr lang="en-IN" altLang="en-US" dirty="0"/>
              <a:t>depends on data to find the likelihood of the event happening.</a:t>
            </a:r>
            <a:endParaRPr lang="en-IN" altLang="en-US" dirty="0"/>
          </a:p>
        </p:txBody>
      </p:sp>
      <p:sp>
        <p:nvSpPr>
          <p:cNvPr id="6" name="TextBox 5"/>
          <p:cNvSpPr txBox="1"/>
          <p:nvPr/>
        </p:nvSpPr>
        <p:spPr>
          <a:xfrm>
            <a:off x="2057400" y="4171950"/>
            <a:ext cx="3914140" cy="252730"/>
          </a:xfrm>
          <a:prstGeom prst="rect">
            <a:avLst/>
          </a:prstGeom>
          <a:noFill/>
        </p:spPr>
        <p:txBody>
          <a:bodyPr wrap="none" rtlCol="0">
            <a:spAutoFit/>
          </a:bodyPr>
          <a:lstStyle/>
          <a:p>
            <a:r>
              <a:rPr lang="en-US" sz="1050" b="1" dirty="0"/>
              <a:t>Note: Empirical  probability is based on observation (data) </a:t>
            </a:r>
            <a:endParaRPr lang="en-US" sz="1050" b="1" dirty="0"/>
          </a:p>
        </p:txBody>
      </p:sp>
      <p:pic>
        <p:nvPicPr>
          <p:cNvPr id="2" name="Picture 1"/>
          <p:cNvPicPr>
            <a:picLocks noChangeAspect="1"/>
          </p:cNvPicPr>
          <p:nvPr/>
        </p:nvPicPr>
        <p:blipFill>
          <a:blip r:embed="rId1"/>
          <a:stretch>
            <a:fillRect/>
          </a:stretch>
        </p:blipFill>
        <p:spPr>
          <a:xfrm>
            <a:off x="2012950" y="2286000"/>
            <a:ext cx="5217160" cy="113601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485900" y="342900"/>
            <a:ext cx="6172200" cy="514350"/>
          </a:xfrm>
        </p:spPr>
        <p:txBody>
          <a:bodyPr>
            <a:normAutofit fontScale="90000"/>
          </a:bodyPr>
          <a:lstStyle/>
          <a:p>
            <a:pPr eaLnBrk="1" hangingPunct="1"/>
            <a:r>
              <a:rPr lang="en-US" sz="2700" dirty="0"/>
              <a:t>Example : Blood Types</a:t>
            </a:r>
            <a:endParaRPr lang="en-US" sz="2700" dirty="0"/>
          </a:p>
        </p:txBody>
      </p:sp>
      <p:sp>
        <p:nvSpPr>
          <p:cNvPr id="11267" name="Rectangle 3"/>
          <p:cNvSpPr>
            <a:spLocks noGrp="1" noChangeArrowheads="1"/>
          </p:cNvSpPr>
          <p:nvPr>
            <p:ph type="body" idx="1"/>
          </p:nvPr>
        </p:nvSpPr>
        <p:spPr>
          <a:xfrm>
            <a:off x="1543050" y="857250"/>
            <a:ext cx="6172200" cy="1771650"/>
          </a:xfrm>
        </p:spPr>
        <p:txBody>
          <a:bodyPr>
            <a:normAutofit fontScale="92500"/>
          </a:bodyPr>
          <a:lstStyle/>
          <a:p>
            <a:pPr marL="0" indent="0" eaLnBrk="1" hangingPunct="1">
              <a:buFont typeface="Wingdings" panose="05000000000000000000" pitchFamily="2" charset="2"/>
              <a:buNone/>
              <a:defRPr/>
            </a:pPr>
            <a:r>
              <a:rPr lang="en-US" sz="2100" dirty="0"/>
              <a:t>In a sample of 50 people, 21 had type O blood, 22 had type A blood, 5 had type B blood, and 2 had type AB blood. Set up a frequency distribution and find the following probabilities.</a:t>
            </a:r>
            <a:endParaRPr lang="en-US" sz="2100" dirty="0"/>
          </a:p>
          <a:p>
            <a:pPr lvl="1" eaLnBrk="1" hangingPunct="1">
              <a:buFont typeface="Wingdings" panose="05000000000000000000" pitchFamily="2" charset="2"/>
              <a:buNone/>
              <a:defRPr/>
            </a:pPr>
            <a:r>
              <a:rPr lang="en-US" sz="1800" i="1" dirty="0">
                <a:ea typeface="+mn-ea"/>
                <a:cs typeface="+mn-cs"/>
              </a:rPr>
              <a:t>a. A person has type O blood.</a:t>
            </a:r>
            <a:endParaRPr lang="en-US" sz="1800" i="1" dirty="0">
              <a:ea typeface="+mn-ea"/>
              <a:cs typeface="+mn-cs"/>
            </a:endParaRPr>
          </a:p>
          <a:p>
            <a:pPr marL="0" indent="0" eaLnBrk="1" hangingPunct="1">
              <a:buFont typeface="Wingdings" panose="05000000000000000000" pitchFamily="2" charset="2"/>
              <a:buNone/>
              <a:defRPr/>
            </a:pPr>
            <a:endParaRPr lang="en-US" sz="2100" dirty="0"/>
          </a:p>
          <a:p>
            <a:pPr marL="0" indent="0" eaLnBrk="1" hangingPunct="1">
              <a:buFont typeface="Wingdings" panose="05000000000000000000" pitchFamily="2" charset="2"/>
              <a:buNone/>
              <a:defRPr/>
            </a:pPr>
            <a:endParaRPr lang="en-US" sz="2100" dirty="0"/>
          </a:p>
        </p:txBody>
      </p:sp>
      <p:sp>
        <p:nvSpPr>
          <p:cNvPr id="6149" name="Slide Number Placeholder 3"/>
          <p:cNvSpPr>
            <a:spLocks noGrp="1"/>
          </p:cNvSpPr>
          <p:nvPr>
            <p:ph type="sldNum" sz="quarter" idx="11"/>
          </p:nvPr>
        </p:nvSpPr>
        <p:spPr>
          <a:noFill/>
        </p:spPr>
        <p:txBody>
          <a:bodyPr/>
          <a:lstStyle/>
          <a:p>
            <a:fld id="{050217E2-34C7-4900-9DCF-5F38A862AC3B}" type="slidenum">
              <a:rPr lang="en-US" sz="1050"/>
            </a:fld>
            <a:endParaRPr lang="en-US" sz="1050" dirty="0"/>
          </a:p>
        </p:txBody>
      </p:sp>
      <p:graphicFrame>
        <p:nvGraphicFramePr>
          <p:cNvPr id="8" name="Table 7"/>
          <p:cNvGraphicFramePr>
            <a:graphicFrameLocks noGrp="1"/>
          </p:cNvGraphicFramePr>
          <p:nvPr/>
        </p:nvGraphicFramePr>
        <p:xfrm>
          <a:off x="2000250" y="2628900"/>
          <a:ext cx="2057400" cy="2121535"/>
        </p:xfrm>
        <a:graphic>
          <a:graphicData uri="http://schemas.openxmlformats.org/drawingml/2006/table">
            <a:tbl>
              <a:tblPr firstRow="1" bandRow="1">
                <a:tableStyleId>{F5AB1C69-6EDB-4FF4-983F-18BD219EF322}</a:tableStyleId>
              </a:tblPr>
              <a:tblGrid>
                <a:gridCol w="742950"/>
                <a:gridCol w="1314450"/>
              </a:tblGrid>
              <a:tr h="342900">
                <a:tc>
                  <a:txBody>
                    <a:bodyPr/>
                    <a:lstStyle/>
                    <a:p>
                      <a:pPr algn="ctr"/>
                      <a:r>
                        <a:rPr lang="en-US" sz="1800" dirty="0">
                          <a:solidFill>
                            <a:schemeClr val="tx1"/>
                          </a:solidFill>
                        </a:rPr>
                        <a:t>Type</a:t>
                      </a:r>
                      <a:endParaRPr lang="en-US" sz="1800" dirty="0">
                        <a:solidFill>
                          <a:schemeClr val="tx1"/>
                        </a:solidFill>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Frequency</a:t>
                      </a:r>
                      <a:endParaRPr lang="en-US" sz="1800" dirty="0">
                        <a:solidFill>
                          <a:schemeClr val="tx1"/>
                        </a:solidFill>
                      </a:endParaRPr>
                    </a:p>
                  </a:txBody>
                  <a:tcPr marL="68580" marR="68580" marT="34290" marB="34290">
                    <a:lnB w="12700" cap="flat" cmpd="sng" algn="ctr">
                      <a:solidFill>
                        <a:schemeClr val="tx1"/>
                      </a:solidFill>
                      <a:prstDash val="solid"/>
                      <a:round/>
                      <a:headEnd type="none" w="med" len="med"/>
                      <a:tailEnd type="none" w="med" len="med"/>
                    </a:lnB>
                  </a:tcPr>
                </a:tc>
              </a:tr>
              <a:tr h="342900">
                <a:tc>
                  <a:txBody>
                    <a:bodyPr/>
                    <a:lstStyle/>
                    <a:p>
                      <a:pPr algn="ctr"/>
                      <a:r>
                        <a:rPr lang="en-US" sz="1800" dirty="0">
                          <a:solidFill>
                            <a:schemeClr val="tx1"/>
                          </a:solidFill>
                        </a:rPr>
                        <a:t>A</a:t>
                      </a:r>
                      <a:endParaRPr lang="en-US" sz="180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sz="1800" dirty="0">
                          <a:solidFill>
                            <a:schemeClr val="tx1"/>
                          </a:solidFill>
                        </a:rPr>
                        <a:t>22</a:t>
                      </a:r>
                      <a:endParaRPr lang="en-US" sz="180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tcPr>
                </a:tc>
              </a:tr>
              <a:tr h="407035">
                <a:tc>
                  <a:txBody>
                    <a:bodyPr/>
                    <a:lstStyle/>
                    <a:p>
                      <a:pPr algn="ctr"/>
                      <a:r>
                        <a:rPr lang="en-US" sz="1800" dirty="0">
                          <a:solidFill>
                            <a:schemeClr val="tx1"/>
                          </a:solidFill>
                        </a:rPr>
                        <a:t>B</a:t>
                      </a:r>
                      <a:endParaRPr lang="en-US" sz="1800" dirty="0">
                        <a:solidFill>
                          <a:schemeClr val="tx1"/>
                        </a:solidFill>
                      </a:endParaRPr>
                    </a:p>
                  </a:txBody>
                  <a:tcPr marL="68580" marR="68580" marT="34290" marB="34290"/>
                </a:tc>
                <a:tc>
                  <a:txBody>
                    <a:bodyPr/>
                    <a:lstStyle/>
                    <a:p>
                      <a:pPr algn="ctr"/>
                      <a:r>
                        <a:rPr lang="en-US" sz="1800" dirty="0">
                          <a:solidFill>
                            <a:schemeClr val="tx1"/>
                          </a:solidFill>
                        </a:rPr>
                        <a:t>5</a:t>
                      </a:r>
                      <a:endParaRPr lang="en-US" sz="1800" dirty="0">
                        <a:solidFill>
                          <a:schemeClr val="tx1"/>
                        </a:solidFill>
                      </a:endParaRPr>
                    </a:p>
                  </a:txBody>
                  <a:tcPr marL="68580" marR="68580" marT="34290" marB="34290"/>
                </a:tc>
              </a:tr>
              <a:tr h="342900">
                <a:tc>
                  <a:txBody>
                    <a:bodyPr/>
                    <a:lstStyle/>
                    <a:p>
                      <a:pPr algn="ctr"/>
                      <a:r>
                        <a:rPr lang="en-US" sz="1800" dirty="0">
                          <a:solidFill>
                            <a:schemeClr val="tx1"/>
                          </a:solidFill>
                        </a:rPr>
                        <a:t>AB</a:t>
                      </a:r>
                      <a:endParaRPr lang="en-US" sz="1800" dirty="0">
                        <a:solidFill>
                          <a:schemeClr val="tx1"/>
                        </a:solidFill>
                      </a:endParaRPr>
                    </a:p>
                  </a:txBody>
                  <a:tcPr marL="68580" marR="68580" marT="34290" marB="34290"/>
                </a:tc>
                <a:tc>
                  <a:txBody>
                    <a:bodyPr/>
                    <a:lstStyle/>
                    <a:p>
                      <a:pPr algn="ctr"/>
                      <a:r>
                        <a:rPr lang="en-US" sz="1800" dirty="0">
                          <a:solidFill>
                            <a:schemeClr val="tx1"/>
                          </a:solidFill>
                        </a:rPr>
                        <a:t>2</a:t>
                      </a:r>
                      <a:endParaRPr lang="en-US" sz="1800" dirty="0">
                        <a:solidFill>
                          <a:schemeClr val="tx1"/>
                        </a:solidFill>
                      </a:endParaRPr>
                    </a:p>
                  </a:txBody>
                  <a:tcPr marL="68580" marR="68580" marT="34290" marB="34290"/>
                </a:tc>
              </a:tr>
              <a:tr h="342900">
                <a:tc>
                  <a:txBody>
                    <a:bodyPr/>
                    <a:lstStyle/>
                    <a:p>
                      <a:pPr algn="ctr"/>
                      <a:r>
                        <a:rPr lang="en-US" sz="1800" dirty="0">
                          <a:solidFill>
                            <a:schemeClr val="tx1"/>
                          </a:solidFill>
                        </a:rPr>
                        <a:t>O</a:t>
                      </a:r>
                      <a:endParaRPr lang="en-US" sz="1800" dirty="0">
                        <a:solidFill>
                          <a:schemeClr val="tx1"/>
                        </a:solidFill>
                      </a:endParaRPr>
                    </a:p>
                  </a:txBody>
                  <a:tcPr marL="68580" marR="68580" marT="34290" marB="34290"/>
                </a:tc>
                <a:tc>
                  <a:txBody>
                    <a:bodyPr/>
                    <a:lstStyle/>
                    <a:p>
                      <a:pPr algn="ctr"/>
                      <a:r>
                        <a:rPr lang="en-US" sz="1800" dirty="0">
                          <a:solidFill>
                            <a:schemeClr val="tx1"/>
                          </a:solidFill>
                        </a:rPr>
                        <a:t>21</a:t>
                      </a:r>
                      <a:endParaRPr lang="en-US" sz="1800" dirty="0">
                        <a:solidFill>
                          <a:schemeClr val="tx1"/>
                        </a:solidFill>
                      </a:endParaRPr>
                    </a:p>
                  </a:txBody>
                  <a:tcPr marL="68580" marR="68580" marT="34290" marB="34290"/>
                </a:tc>
              </a:tr>
              <a:tr h="342900">
                <a:tc gridSpan="2">
                  <a:txBody>
                    <a:bodyPr/>
                    <a:lstStyle/>
                    <a:p>
                      <a:pPr algn="ctr"/>
                      <a:r>
                        <a:rPr lang="en-US" sz="1800" baseline="0" dirty="0">
                          <a:solidFill>
                            <a:schemeClr val="tx1"/>
                          </a:solidFill>
                        </a:rPr>
                        <a:t>   </a:t>
                      </a:r>
                      <a:r>
                        <a:rPr lang="en-US" sz="1800" dirty="0">
                          <a:solidFill>
                            <a:schemeClr val="tx1"/>
                          </a:solidFill>
                        </a:rPr>
                        <a:t>Total</a:t>
                      </a:r>
                      <a:r>
                        <a:rPr lang="en-US" sz="1800" baseline="0" dirty="0">
                          <a:solidFill>
                            <a:schemeClr val="tx1"/>
                          </a:solidFill>
                        </a:rPr>
                        <a:t> </a:t>
                      </a:r>
                      <a:r>
                        <a:rPr lang="en-US" sz="1800" dirty="0">
                          <a:solidFill>
                            <a:schemeClr val="tx1"/>
                          </a:solidFill>
                        </a:rPr>
                        <a:t>50</a:t>
                      </a:r>
                      <a:endParaRPr lang="en-US" sz="1800" dirty="0">
                        <a:solidFill>
                          <a:schemeClr val="tx1"/>
                        </a:solidFill>
                      </a:endParaRPr>
                    </a:p>
                  </a:txBody>
                  <a:tcPr marL="68580" marR="68580" marT="34290" marB="34290"/>
                </a:tc>
                <a:tc hMerge="1">
                  <a:tcPr/>
                </a:tc>
              </a:tr>
            </a:tbl>
          </a:graphicData>
        </a:graphic>
      </p:graphicFrame>
      <p:cxnSp>
        <p:nvCxnSpPr>
          <p:cNvPr id="6173" name="Straight Connector 10"/>
          <p:cNvCxnSpPr>
            <a:cxnSpLocks noChangeShapeType="1"/>
          </p:cNvCxnSpPr>
          <p:nvPr/>
        </p:nvCxnSpPr>
        <p:spPr bwMode="auto">
          <a:xfrm>
            <a:off x="3250406" y="4373166"/>
            <a:ext cx="275035" cy="1190"/>
          </a:xfrm>
          <a:prstGeom prst="line">
            <a:avLst/>
          </a:prstGeom>
          <a:noFill/>
          <a:ln w="9525" algn="ctr">
            <a:solidFill>
              <a:schemeClr val="tx1"/>
            </a:solidFill>
            <a:round/>
          </a:ln>
        </p:spPr>
      </p:cxnSp>
      <p:graphicFrame>
        <p:nvGraphicFramePr>
          <p:cNvPr id="174084" name="Object 4"/>
          <p:cNvGraphicFramePr>
            <a:graphicFrameLocks noChangeAspect="1"/>
          </p:cNvGraphicFramePr>
          <p:nvPr/>
        </p:nvGraphicFramePr>
        <p:xfrm>
          <a:off x="4800600" y="2734866"/>
          <a:ext cx="1569244" cy="1722834"/>
        </p:xfrm>
        <a:graphic>
          <a:graphicData uri="http://schemas.openxmlformats.org/presentationml/2006/ole">
            <mc:AlternateContent xmlns:mc="http://schemas.openxmlformats.org/markup-compatibility/2006">
              <mc:Choice xmlns:v="urn:schemas-microsoft-com:vml" Requires="v">
                <p:oleObj spid="_x0000_s2" name="Equation" r:id="rId1" imgW="786765" imgH="862965" progId="">
                  <p:embed/>
                </p:oleObj>
              </mc:Choice>
              <mc:Fallback>
                <p:oleObj name="Equation" r:id="rId1" imgW="786765" imgH="862965"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734866"/>
                        <a:ext cx="1569244" cy="17228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a:spLocks noChangeArrowheads="1"/>
          </p:cNvSpPr>
          <p:nvPr/>
        </p:nvSpPr>
        <p:spPr bwMode="auto">
          <a:xfrm>
            <a:off x="3170635" y="4089321"/>
            <a:ext cx="420290" cy="285750"/>
          </a:xfrm>
          <a:prstGeom prst="ellipse">
            <a:avLst/>
          </a:prstGeom>
          <a:noFill/>
          <a:ln w="9525" algn="ctr">
            <a:solidFill>
              <a:schemeClr val="tx1"/>
            </a:solidFill>
            <a:round/>
          </a:ln>
        </p:spPr>
        <p:txBody>
          <a:bodyPr/>
          <a:lstStyle/>
          <a:p>
            <a:endParaRPr lang="en-US"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485900" y="342900"/>
            <a:ext cx="6172200" cy="514350"/>
          </a:xfrm>
        </p:spPr>
        <p:txBody>
          <a:bodyPr>
            <a:normAutofit fontScale="90000"/>
          </a:bodyPr>
          <a:lstStyle/>
          <a:p>
            <a:pPr eaLnBrk="1" hangingPunct="1"/>
            <a:r>
              <a:rPr lang="en-US" sz="2700" dirty="0"/>
              <a:t>Example : Blood Types</a:t>
            </a:r>
            <a:endParaRPr lang="en-US" sz="2700" dirty="0"/>
          </a:p>
        </p:txBody>
      </p:sp>
      <p:sp>
        <p:nvSpPr>
          <p:cNvPr id="11267" name="Rectangle 3"/>
          <p:cNvSpPr>
            <a:spLocks noGrp="1" noChangeArrowheads="1"/>
          </p:cNvSpPr>
          <p:nvPr>
            <p:ph type="body" idx="1"/>
          </p:nvPr>
        </p:nvSpPr>
        <p:spPr>
          <a:xfrm>
            <a:off x="1543050" y="857250"/>
            <a:ext cx="6172200" cy="1771650"/>
          </a:xfrm>
        </p:spPr>
        <p:txBody>
          <a:bodyPr>
            <a:normAutofit fontScale="92500"/>
          </a:bodyPr>
          <a:lstStyle/>
          <a:p>
            <a:pPr marL="0" indent="0" eaLnBrk="1" hangingPunct="1">
              <a:buFont typeface="Wingdings" panose="05000000000000000000" pitchFamily="2" charset="2"/>
              <a:buNone/>
              <a:defRPr/>
            </a:pPr>
            <a:r>
              <a:rPr lang="en-US" sz="2100" dirty="0"/>
              <a:t>In a sample of 50 people, 21 had type O blood, 22 had type A blood, 5 had type B blood, and 2 had type AB blood. Set up a frequency distribution and find the following probabilities.</a:t>
            </a:r>
            <a:endParaRPr lang="en-US" sz="2100" dirty="0"/>
          </a:p>
          <a:p>
            <a:pPr lvl="1" eaLnBrk="1" hangingPunct="1">
              <a:buFont typeface="Wingdings" panose="05000000000000000000" pitchFamily="2" charset="2"/>
              <a:buNone/>
              <a:defRPr/>
            </a:pPr>
            <a:r>
              <a:rPr lang="en-US" sz="1800" i="1" dirty="0"/>
              <a:t>b. A person has type A or type B </a:t>
            </a:r>
            <a:r>
              <a:rPr lang="en-US" sz="1800" i="1" dirty="0">
                <a:ea typeface="+mn-ea"/>
                <a:cs typeface="+mn-cs"/>
              </a:rPr>
              <a:t>blood.</a:t>
            </a:r>
            <a:endParaRPr lang="en-US" sz="1800" i="1" dirty="0">
              <a:ea typeface="+mn-ea"/>
              <a:cs typeface="+mn-cs"/>
            </a:endParaRPr>
          </a:p>
          <a:p>
            <a:pPr marL="0" indent="0" eaLnBrk="1" hangingPunct="1">
              <a:buFont typeface="Wingdings" panose="05000000000000000000" pitchFamily="2" charset="2"/>
              <a:buNone/>
              <a:defRPr/>
            </a:pPr>
            <a:endParaRPr lang="en-US" sz="2100" dirty="0"/>
          </a:p>
          <a:p>
            <a:pPr marL="0" indent="0" eaLnBrk="1" hangingPunct="1">
              <a:buFont typeface="Wingdings" panose="05000000000000000000" pitchFamily="2" charset="2"/>
              <a:buNone/>
              <a:defRPr/>
            </a:pPr>
            <a:endParaRPr lang="en-US" sz="2100" dirty="0"/>
          </a:p>
        </p:txBody>
      </p:sp>
      <p:sp>
        <p:nvSpPr>
          <p:cNvPr id="7173" name="Slide Number Placeholder 3"/>
          <p:cNvSpPr>
            <a:spLocks noGrp="1"/>
          </p:cNvSpPr>
          <p:nvPr>
            <p:ph type="sldNum" sz="quarter" idx="11"/>
          </p:nvPr>
        </p:nvSpPr>
        <p:spPr>
          <a:noFill/>
        </p:spPr>
        <p:txBody>
          <a:bodyPr/>
          <a:lstStyle/>
          <a:p>
            <a:fld id="{63607BAB-7E05-4317-A228-D5963B2C1B4F}" type="slidenum">
              <a:rPr lang="en-US" sz="1050"/>
            </a:fld>
            <a:endParaRPr lang="en-US" sz="1050" dirty="0"/>
          </a:p>
        </p:txBody>
      </p:sp>
      <p:graphicFrame>
        <p:nvGraphicFramePr>
          <p:cNvPr id="8" name="Table 7"/>
          <p:cNvGraphicFramePr>
            <a:graphicFrameLocks noGrp="1"/>
          </p:cNvGraphicFramePr>
          <p:nvPr/>
        </p:nvGraphicFramePr>
        <p:xfrm>
          <a:off x="2000250" y="2628900"/>
          <a:ext cx="2057400" cy="2057400"/>
        </p:xfrm>
        <a:graphic>
          <a:graphicData uri="http://schemas.openxmlformats.org/drawingml/2006/table">
            <a:tbl>
              <a:tblPr firstRow="1" bandRow="1">
                <a:tableStyleId>{F5AB1C69-6EDB-4FF4-983F-18BD219EF322}</a:tableStyleId>
              </a:tblPr>
              <a:tblGrid>
                <a:gridCol w="742950"/>
                <a:gridCol w="1314450"/>
              </a:tblGrid>
              <a:tr h="342900">
                <a:tc>
                  <a:txBody>
                    <a:bodyPr/>
                    <a:lstStyle/>
                    <a:p>
                      <a:pPr algn="ctr"/>
                      <a:r>
                        <a:rPr lang="en-US" sz="1800" dirty="0">
                          <a:solidFill>
                            <a:schemeClr val="tx1"/>
                          </a:solidFill>
                        </a:rPr>
                        <a:t>Type</a:t>
                      </a:r>
                      <a:endParaRPr lang="en-US" sz="1800" dirty="0">
                        <a:solidFill>
                          <a:schemeClr val="tx1"/>
                        </a:solidFill>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Frequency</a:t>
                      </a:r>
                      <a:endParaRPr lang="en-US" sz="1800" dirty="0">
                        <a:solidFill>
                          <a:schemeClr val="tx1"/>
                        </a:solidFill>
                      </a:endParaRPr>
                    </a:p>
                  </a:txBody>
                  <a:tcPr marL="68580" marR="68580" marT="34290" marB="34290">
                    <a:lnB w="12700" cap="flat" cmpd="sng" algn="ctr">
                      <a:solidFill>
                        <a:schemeClr val="tx1"/>
                      </a:solidFill>
                      <a:prstDash val="solid"/>
                      <a:round/>
                      <a:headEnd type="none" w="med" len="med"/>
                      <a:tailEnd type="none" w="med" len="med"/>
                    </a:lnB>
                  </a:tcPr>
                </a:tc>
              </a:tr>
              <a:tr h="342900">
                <a:tc>
                  <a:txBody>
                    <a:bodyPr/>
                    <a:lstStyle/>
                    <a:p>
                      <a:pPr algn="ctr"/>
                      <a:r>
                        <a:rPr lang="en-US" sz="1800" dirty="0">
                          <a:solidFill>
                            <a:schemeClr val="tx1"/>
                          </a:solidFill>
                        </a:rPr>
                        <a:t>A</a:t>
                      </a:r>
                      <a:endParaRPr lang="en-US" sz="180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sz="1800" dirty="0">
                          <a:solidFill>
                            <a:schemeClr val="tx1"/>
                          </a:solidFill>
                        </a:rPr>
                        <a:t>22</a:t>
                      </a:r>
                      <a:endParaRPr lang="en-US" sz="180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tcPr>
                </a:tc>
              </a:tr>
              <a:tr h="342900">
                <a:tc>
                  <a:txBody>
                    <a:bodyPr/>
                    <a:lstStyle/>
                    <a:p>
                      <a:pPr algn="ctr"/>
                      <a:r>
                        <a:rPr lang="en-US" sz="1800" dirty="0">
                          <a:solidFill>
                            <a:schemeClr val="tx1"/>
                          </a:solidFill>
                        </a:rPr>
                        <a:t>B</a:t>
                      </a:r>
                      <a:endParaRPr lang="en-US" sz="1800" dirty="0">
                        <a:solidFill>
                          <a:schemeClr val="tx1"/>
                        </a:solidFill>
                      </a:endParaRPr>
                    </a:p>
                  </a:txBody>
                  <a:tcPr marL="68580" marR="68580" marT="34290" marB="34290"/>
                </a:tc>
                <a:tc>
                  <a:txBody>
                    <a:bodyPr/>
                    <a:lstStyle/>
                    <a:p>
                      <a:pPr algn="ctr"/>
                      <a:r>
                        <a:rPr lang="en-US" sz="1800" dirty="0">
                          <a:solidFill>
                            <a:schemeClr val="tx1"/>
                          </a:solidFill>
                        </a:rPr>
                        <a:t>5</a:t>
                      </a:r>
                      <a:endParaRPr lang="en-US" sz="1800" dirty="0">
                        <a:solidFill>
                          <a:schemeClr val="tx1"/>
                        </a:solidFill>
                      </a:endParaRPr>
                    </a:p>
                  </a:txBody>
                  <a:tcPr marL="68580" marR="68580" marT="34290" marB="34290"/>
                </a:tc>
              </a:tr>
              <a:tr h="342900">
                <a:tc>
                  <a:txBody>
                    <a:bodyPr/>
                    <a:lstStyle/>
                    <a:p>
                      <a:pPr algn="ctr"/>
                      <a:r>
                        <a:rPr lang="en-US" sz="1800" dirty="0">
                          <a:solidFill>
                            <a:schemeClr val="tx1"/>
                          </a:solidFill>
                        </a:rPr>
                        <a:t>AB</a:t>
                      </a:r>
                      <a:endParaRPr lang="en-US" sz="1800" dirty="0">
                        <a:solidFill>
                          <a:schemeClr val="tx1"/>
                        </a:solidFill>
                      </a:endParaRPr>
                    </a:p>
                  </a:txBody>
                  <a:tcPr marL="68580" marR="68580" marT="34290" marB="34290"/>
                </a:tc>
                <a:tc>
                  <a:txBody>
                    <a:bodyPr/>
                    <a:lstStyle/>
                    <a:p>
                      <a:pPr algn="ctr"/>
                      <a:r>
                        <a:rPr lang="en-US" sz="1800" dirty="0">
                          <a:solidFill>
                            <a:schemeClr val="tx1"/>
                          </a:solidFill>
                        </a:rPr>
                        <a:t>2</a:t>
                      </a:r>
                      <a:endParaRPr lang="en-US" sz="1800" dirty="0">
                        <a:solidFill>
                          <a:schemeClr val="tx1"/>
                        </a:solidFill>
                      </a:endParaRPr>
                    </a:p>
                  </a:txBody>
                  <a:tcPr marL="68580" marR="68580" marT="34290" marB="34290"/>
                </a:tc>
              </a:tr>
              <a:tr h="342900">
                <a:tc>
                  <a:txBody>
                    <a:bodyPr/>
                    <a:lstStyle/>
                    <a:p>
                      <a:pPr algn="ctr"/>
                      <a:r>
                        <a:rPr lang="en-US" sz="1800" dirty="0">
                          <a:solidFill>
                            <a:schemeClr val="tx1"/>
                          </a:solidFill>
                        </a:rPr>
                        <a:t>O</a:t>
                      </a:r>
                      <a:endParaRPr lang="en-US" sz="1800" dirty="0">
                        <a:solidFill>
                          <a:schemeClr val="tx1"/>
                        </a:solidFill>
                      </a:endParaRPr>
                    </a:p>
                  </a:txBody>
                  <a:tcPr marL="68580" marR="68580" marT="34290" marB="34290"/>
                </a:tc>
                <a:tc>
                  <a:txBody>
                    <a:bodyPr/>
                    <a:lstStyle/>
                    <a:p>
                      <a:pPr algn="ctr"/>
                      <a:r>
                        <a:rPr lang="en-US" sz="1800" dirty="0">
                          <a:solidFill>
                            <a:schemeClr val="tx1"/>
                          </a:solidFill>
                        </a:rPr>
                        <a:t>21</a:t>
                      </a:r>
                      <a:endParaRPr lang="en-US" sz="1800" dirty="0">
                        <a:solidFill>
                          <a:schemeClr val="tx1"/>
                        </a:solidFill>
                      </a:endParaRPr>
                    </a:p>
                  </a:txBody>
                  <a:tcPr marL="68580" marR="68580" marT="34290" marB="34290"/>
                </a:tc>
              </a:tr>
              <a:tr h="342900">
                <a:tc gridSpan="2">
                  <a:txBody>
                    <a:bodyPr/>
                    <a:lstStyle/>
                    <a:p>
                      <a:pPr algn="ctr"/>
                      <a:r>
                        <a:rPr lang="en-US" sz="1800" baseline="0" dirty="0">
                          <a:solidFill>
                            <a:schemeClr val="tx1"/>
                          </a:solidFill>
                        </a:rPr>
                        <a:t>   </a:t>
                      </a:r>
                      <a:r>
                        <a:rPr lang="en-US" sz="1800" dirty="0">
                          <a:solidFill>
                            <a:schemeClr val="tx1"/>
                          </a:solidFill>
                        </a:rPr>
                        <a:t>Total</a:t>
                      </a:r>
                      <a:r>
                        <a:rPr lang="en-US" sz="1800" baseline="0" dirty="0">
                          <a:solidFill>
                            <a:schemeClr val="tx1"/>
                          </a:solidFill>
                        </a:rPr>
                        <a:t> </a:t>
                      </a:r>
                      <a:r>
                        <a:rPr lang="en-US" sz="1800" dirty="0">
                          <a:solidFill>
                            <a:schemeClr val="tx1"/>
                          </a:solidFill>
                        </a:rPr>
                        <a:t>50</a:t>
                      </a:r>
                      <a:endParaRPr lang="en-US" sz="1800" dirty="0">
                        <a:solidFill>
                          <a:schemeClr val="tx1"/>
                        </a:solidFill>
                      </a:endParaRPr>
                    </a:p>
                  </a:txBody>
                  <a:tcPr marL="68580" marR="68580" marT="34290" marB="34290"/>
                </a:tc>
                <a:tc hMerge="1">
                  <a:tcPr/>
                </a:tc>
              </a:tr>
            </a:tbl>
          </a:graphicData>
        </a:graphic>
      </p:graphicFrame>
      <p:cxnSp>
        <p:nvCxnSpPr>
          <p:cNvPr id="7197" name="Straight Connector 10"/>
          <p:cNvCxnSpPr>
            <a:cxnSpLocks noChangeShapeType="1"/>
          </p:cNvCxnSpPr>
          <p:nvPr/>
        </p:nvCxnSpPr>
        <p:spPr bwMode="auto">
          <a:xfrm>
            <a:off x="3250406" y="4373166"/>
            <a:ext cx="275035" cy="1190"/>
          </a:xfrm>
          <a:prstGeom prst="line">
            <a:avLst/>
          </a:prstGeom>
          <a:noFill/>
          <a:ln w="9525" algn="ctr">
            <a:solidFill>
              <a:schemeClr val="tx1"/>
            </a:solidFill>
            <a:round/>
          </a:ln>
        </p:spPr>
      </p:cxnSp>
      <p:graphicFrame>
        <p:nvGraphicFramePr>
          <p:cNvPr id="174084" name="Object 4"/>
          <p:cNvGraphicFramePr>
            <a:graphicFrameLocks noChangeAspect="1"/>
          </p:cNvGraphicFramePr>
          <p:nvPr/>
        </p:nvGraphicFramePr>
        <p:xfrm>
          <a:off x="4514850" y="2857500"/>
          <a:ext cx="2321719" cy="1437085"/>
        </p:xfrm>
        <a:graphic>
          <a:graphicData uri="http://schemas.openxmlformats.org/presentationml/2006/ole">
            <mc:AlternateContent xmlns:mc="http://schemas.openxmlformats.org/markup-compatibility/2006">
              <mc:Choice xmlns:v="urn:schemas-microsoft-com:vml" Requires="v">
                <p:oleObj spid="_x0000_s2" name="Equation" r:id="rId1" imgW="1396365" imgH="862965" progId="">
                  <p:embed/>
                </p:oleObj>
              </mc:Choice>
              <mc:Fallback>
                <p:oleObj name="Equation" r:id="rId1" imgW="1396365" imgH="862965"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2857500"/>
                        <a:ext cx="2321719" cy="14370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a:spLocks noChangeArrowheads="1"/>
          </p:cNvSpPr>
          <p:nvPr/>
        </p:nvSpPr>
        <p:spPr bwMode="auto">
          <a:xfrm>
            <a:off x="3183731" y="2981325"/>
            <a:ext cx="420291" cy="285750"/>
          </a:xfrm>
          <a:prstGeom prst="ellipse">
            <a:avLst/>
          </a:prstGeom>
          <a:noFill/>
          <a:ln w="9525" algn="ctr">
            <a:solidFill>
              <a:schemeClr val="tx1"/>
            </a:solidFill>
            <a:round/>
          </a:ln>
        </p:spPr>
        <p:txBody>
          <a:bodyPr/>
          <a:lstStyle/>
          <a:p>
            <a:endParaRPr lang="en-US" sz="1050" dirty="0"/>
          </a:p>
        </p:txBody>
      </p:sp>
      <p:sp>
        <p:nvSpPr>
          <p:cNvPr id="12" name="Oval 11"/>
          <p:cNvSpPr>
            <a:spLocks noChangeArrowheads="1"/>
          </p:cNvSpPr>
          <p:nvPr/>
        </p:nvSpPr>
        <p:spPr bwMode="auto">
          <a:xfrm>
            <a:off x="3180160" y="3327797"/>
            <a:ext cx="420290" cy="285750"/>
          </a:xfrm>
          <a:prstGeom prst="ellipse">
            <a:avLst/>
          </a:prstGeom>
          <a:noFill/>
          <a:ln w="9525" algn="ctr">
            <a:solidFill>
              <a:schemeClr val="tx1"/>
            </a:solidFill>
            <a:round/>
          </a:ln>
        </p:spPr>
        <p:txBody>
          <a:bodyPr/>
          <a:lstStyle/>
          <a:p>
            <a:endParaRPr lang="en-US"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Probability of Two or More Events</a:t>
            </a:r>
            <a:endParaRPr lang="en-US" dirty="0"/>
          </a:p>
        </p:txBody>
      </p:sp>
      <p:sp>
        <p:nvSpPr>
          <p:cNvPr id="3" name="Content Placeholder 2"/>
          <p:cNvSpPr>
            <a:spLocks noGrp="1"/>
          </p:cNvSpPr>
          <p:nvPr>
            <p:ph idx="1"/>
          </p:nvPr>
        </p:nvSpPr>
        <p:spPr/>
        <p:txBody>
          <a:bodyPr>
            <a:normAutofit/>
          </a:bodyPr>
          <a:lstStyle/>
          <a:p>
            <a:r>
              <a:rPr lang="en-US" dirty="0"/>
              <a:t>In a large hospital, what is the probability that a randomly selected individual is a: </a:t>
            </a:r>
            <a:endParaRPr lang="en-US" dirty="0"/>
          </a:p>
          <a:p>
            <a:r>
              <a:rPr lang="en-US" dirty="0"/>
              <a:t>A) Nurse </a:t>
            </a:r>
            <a:r>
              <a:rPr lang="en-US" b="1" dirty="0"/>
              <a:t>or</a:t>
            </a:r>
            <a:r>
              <a:rPr lang="en-US" dirty="0"/>
              <a:t> a doctor</a:t>
            </a:r>
            <a:endParaRPr lang="en-US" dirty="0"/>
          </a:p>
          <a:p>
            <a:r>
              <a:rPr lang="en-US" dirty="0"/>
              <a:t>              - The person is a nurse</a:t>
            </a:r>
            <a:endParaRPr lang="en-US" dirty="0"/>
          </a:p>
          <a:p>
            <a:r>
              <a:rPr lang="en-US" dirty="0"/>
              <a:t>              - The person is a doctor</a:t>
            </a:r>
            <a:endParaRPr lang="en-US" dirty="0"/>
          </a:p>
          <a:p>
            <a:r>
              <a:rPr lang="en-US" dirty="0"/>
              <a:t>B) Male </a:t>
            </a:r>
            <a:r>
              <a:rPr lang="en-US" b="1" dirty="0"/>
              <a:t>or</a:t>
            </a:r>
            <a:r>
              <a:rPr lang="en-US" dirty="0"/>
              <a:t> a nurse</a:t>
            </a:r>
            <a:endParaRPr lang="en-US" dirty="0"/>
          </a:p>
          <a:p>
            <a:r>
              <a:rPr lang="en-US" dirty="0"/>
              <a:t>               - The person is  a male</a:t>
            </a:r>
            <a:endParaRPr lang="en-US" dirty="0"/>
          </a:p>
          <a:p>
            <a:r>
              <a:rPr lang="en-US" dirty="0"/>
              <a:t>               - The person is a nurse</a:t>
            </a:r>
            <a:endParaRPr lang="en-US" dirty="0"/>
          </a:p>
          <a:p>
            <a:r>
              <a:rPr lang="en-US" dirty="0"/>
              <a:t>               - The person is both a male </a:t>
            </a:r>
            <a:r>
              <a:rPr lang="en-US" b="1" dirty="0"/>
              <a:t>and</a:t>
            </a:r>
            <a:r>
              <a:rPr lang="en-US" dirty="0"/>
              <a:t> a nurse </a:t>
            </a:r>
            <a:endParaRPr lang="en-US" dirty="0"/>
          </a:p>
        </p:txBody>
      </p:sp>
      <p:sp>
        <p:nvSpPr>
          <p:cNvPr id="5" name="TextBox 4"/>
          <p:cNvSpPr txBox="1"/>
          <p:nvPr/>
        </p:nvSpPr>
        <p:spPr>
          <a:xfrm>
            <a:off x="4514850" y="1943100"/>
            <a:ext cx="1737995" cy="252730"/>
          </a:xfrm>
          <a:prstGeom prst="rect">
            <a:avLst/>
          </a:prstGeom>
          <a:noFill/>
        </p:spPr>
        <p:txBody>
          <a:bodyPr wrap="none" rtlCol="0">
            <a:spAutoFit/>
          </a:bodyPr>
          <a:lstStyle/>
          <a:p>
            <a:r>
              <a:rPr lang="en-US" sz="1050" b="1" dirty="0">
                <a:solidFill>
                  <a:srgbClr val="FF0000"/>
                </a:solidFill>
              </a:rPr>
              <a:t>Mutually Exclusive (M.E)</a:t>
            </a:r>
            <a:endParaRPr lang="en-US" sz="1050" b="1" dirty="0">
              <a:solidFill>
                <a:srgbClr val="FF0000"/>
              </a:solidFill>
            </a:endParaRPr>
          </a:p>
        </p:txBody>
      </p:sp>
      <p:sp>
        <p:nvSpPr>
          <p:cNvPr id="7" name="TextBox 6"/>
          <p:cNvSpPr txBox="1"/>
          <p:nvPr/>
        </p:nvSpPr>
        <p:spPr>
          <a:xfrm>
            <a:off x="4286250" y="3086100"/>
            <a:ext cx="715645" cy="252730"/>
          </a:xfrm>
          <a:prstGeom prst="rect">
            <a:avLst/>
          </a:prstGeom>
          <a:noFill/>
        </p:spPr>
        <p:txBody>
          <a:bodyPr wrap="none" rtlCol="0">
            <a:spAutoFit/>
          </a:bodyPr>
          <a:lstStyle/>
          <a:p>
            <a:r>
              <a:rPr lang="en-US" sz="1050" b="1" dirty="0">
                <a:solidFill>
                  <a:srgbClr val="FF0000"/>
                </a:solidFill>
              </a:rPr>
              <a:t>Not  M.E</a:t>
            </a:r>
            <a:endParaRPr lang="en-US" sz="105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485900" y="228600"/>
            <a:ext cx="6172200" cy="742950"/>
          </a:xfrm>
        </p:spPr>
        <p:txBody>
          <a:bodyPr/>
          <a:lstStyle/>
          <a:p>
            <a:pPr eaLnBrk="1" hangingPunct="1"/>
            <a:r>
              <a:rPr lang="en-US" sz="3000" dirty="0"/>
              <a:t>Mutually Exclusive Events </a:t>
            </a:r>
            <a:endParaRPr lang="en-US" sz="3000" dirty="0"/>
          </a:p>
        </p:txBody>
      </p:sp>
      <p:sp>
        <p:nvSpPr>
          <p:cNvPr id="69635" name="Rectangle 3"/>
          <p:cNvSpPr>
            <a:spLocks noGrp="1" noChangeArrowheads="1"/>
          </p:cNvSpPr>
          <p:nvPr>
            <p:ph type="body" idx="1"/>
          </p:nvPr>
        </p:nvSpPr>
        <p:spPr>
          <a:xfrm>
            <a:off x="1485900" y="971550"/>
            <a:ext cx="6057900" cy="1714500"/>
          </a:xfrm>
        </p:spPr>
        <p:txBody>
          <a:bodyPr/>
          <a:lstStyle/>
          <a:p>
            <a:pPr eaLnBrk="1" hangingPunct="1">
              <a:spcBef>
                <a:spcPct val="50000"/>
              </a:spcBef>
              <a:defRPr/>
            </a:pPr>
            <a:r>
              <a:rPr lang="en-US" dirty="0"/>
              <a:t>Two events are </a:t>
            </a:r>
            <a:r>
              <a:rPr lang="en-US" b="1" dirty="0">
                <a:solidFill>
                  <a:srgbClr val="000099"/>
                </a:solidFill>
                <a:effectLst>
                  <a:outerShdw blurRad="38100" dist="38100" dir="2700000" algn="tl">
                    <a:srgbClr val="C0C0C0"/>
                  </a:outerShdw>
                </a:effectLst>
              </a:rPr>
              <a:t>mutually exclusive events</a:t>
            </a:r>
            <a:r>
              <a:rPr lang="en-US" dirty="0"/>
              <a:t> if they cannot </a:t>
            </a:r>
            <a:r>
              <a:rPr lang="en-IN" altLang="en-US" dirty="0"/>
              <a:t>happen together</a:t>
            </a:r>
            <a:r>
              <a:rPr lang="en-US" dirty="0"/>
              <a:t> </a:t>
            </a:r>
            <a:r>
              <a:rPr lang="en-IN" altLang="en-US" dirty="0"/>
              <a:t>, for example getting a head and getting a tail are mutually exclusive </a:t>
            </a:r>
            <a:endParaRPr lang="en-I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485900" y="228600"/>
            <a:ext cx="6172200" cy="742950"/>
          </a:xfrm>
        </p:spPr>
        <p:txBody>
          <a:bodyPr/>
          <a:lstStyle/>
          <a:p>
            <a:pPr eaLnBrk="1" hangingPunct="1"/>
            <a:r>
              <a:rPr lang="en-US" sz="3000" dirty="0"/>
              <a:t> Addition Rules for Probability</a:t>
            </a:r>
            <a:endParaRPr lang="en-US" sz="3000" dirty="0"/>
          </a:p>
        </p:txBody>
      </p:sp>
      <p:sp>
        <p:nvSpPr>
          <p:cNvPr id="69635" name="Rectangle 3"/>
          <p:cNvSpPr>
            <a:spLocks noGrp="1" noChangeArrowheads="1"/>
          </p:cNvSpPr>
          <p:nvPr>
            <p:ph type="body" idx="1"/>
          </p:nvPr>
        </p:nvSpPr>
        <p:spPr>
          <a:xfrm>
            <a:off x="1485900" y="971550"/>
            <a:ext cx="6057900" cy="1714500"/>
          </a:xfrm>
        </p:spPr>
        <p:txBody>
          <a:bodyPr/>
          <a:lstStyle/>
          <a:p>
            <a:pPr eaLnBrk="1" hangingPunct="1">
              <a:spcBef>
                <a:spcPct val="50000"/>
              </a:spcBef>
              <a:defRPr/>
            </a:pPr>
            <a:r>
              <a:rPr lang="en-US" dirty="0"/>
              <a:t>Two events are </a:t>
            </a:r>
            <a:r>
              <a:rPr lang="en-US" b="1" dirty="0">
                <a:solidFill>
                  <a:srgbClr val="000099"/>
                </a:solidFill>
                <a:effectLst>
                  <a:outerShdw blurRad="38100" dist="38100" dir="2700000" algn="tl">
                    <a:srgbClr val="C0C0C0"/>
                  </a:outerShdw>
                </a:effectLst>
              </a:rPr>
              <a:t>mutually exclusive events</a:t>
            </a:r>
            <a:r>
              <a:rPr lang="en-US" dirty="0"/>
              <a:t> if they cannot occur at the same time (i.e., they have no outcomes in common)</a:t>
            </a:r>
            <a:endParaRPr lang="en-US" dirty="0"/>
          </a:p>
        </p:txBody>
      </p:sp>
      <p:graphicFrame>
        <p:nvGraphicFramePr>
          <p:cNvPr id="10242" name="Object 4"/>
          <p:cNvGraphicFramePr>
            <a:graphicFrameLocks noChangeAspect="1"/>
          </p:cNvGraphicFramePr>
          <p:nvPr/>
        </p:nvGraphicFramePr>
        <p:xfrm>
          <a:off x="1657350" y="2686050"/>
          <a:ext cx="5829300" cy="1407319"/>
        </p:xfrm>
        <a:graphic>
          <a:graphicData uri="http://schemas.openxmlformats.org/presentationml/2006/ole">
            <mc:AlternateContent xmlns:mc="http://schemas.openxmlformats.org/markup-compatibility/2006">
              <mc:Choice xmlns:v="urn:schemas-microsoft-com:vml" Requires="v">
                <p:oleObj spid="_x0000_s2" name="Equation" r:id="rId1" imgW="3263900" imgH="787400" progId="">
                  <p:embed/>
                </p:oleObj>
              </mc:Choice>
              <mc:Fallback>
                <p:oleObj name="Equation" r:id="rId1" imgW="3263900" imgH="7874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2686050"/>
                        <a:ext cx="5829300" cy="1407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828800" y="4629150"/>
            <a:ext cx="5050155" cy="414020"/>
          </a:xfrm>
          <a:prstGeom prst="rect">
            <a:avLst/>
          </a:prstGeom>
          <a:noFill/>
        </p:spPr>
        <p:txBody>
          <a:bodyPr wrap="none" rtlCol="0">
            <a:spAutoFit/>
          </a:bodyPr>
          <a:lstStyle/>
          <a:p>
            <a:r>
              <a:rPr lang="en-US" sz="2100" b="1" i="1" dirty="0"/>
              <a:t>Note: In probability ‘or’ means to add  </a:t>
            </a:r>
            <a:endParaRPr lang="en-US" sz="2100" b="1" i="1"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1485900" y="342900"/>
            <a:ext cx="6172200" cy="514350"/>
          </a:xfrm>
        </p:spPr>
        <p:txBody>
          <a:bodyPr>
            <a:normAutofit fontScale="90000"/>
          </a:bodyPr>
          <a:lstStyle/>
          <a:p>
            <a:pPr eaLnBrk="1" hangingPunct="1"/>
            <a:r>
              <a:rPr lang="en-US" sz="2700" dirty="0"/>
              <a:t>Example: Political Affiliation</a:t>
            </a:r>
            <a:endParaRPr lang="en-US" sz="2700" dirty="0"/>
          </a:p>
        </p:txBody>
      </p:sp>
      <p:sp>
        <p:nvSpPr>
          <p:cNvPr id="11267" name="Rectangle 3"/>
          <p:cNvSpPr>
            <a:spLocks noGrp="1" noChangeArrowheads="1"/>
          </p:cNvSpPr>
          <p:nvPr>
            <p:ph type="body" idx="1"/>
          </p:nvPr>
        </p:nvSpPr>
        <p:spPr>
          <a:xfrm>
            <a:off x="1543050" y="857250"/>
            <a:ext cx="6172200" cy="2171700"/>
          </a:xfrm>
        </p:spPr>
        <p:txBody>
          <a:bodyPr>
            <a:normAutofit lnSpcReduction="10000"/>
          </a:bodyPr>
          <a:lstStyle/>
          <a:p>
            <a:pPr marL="0" indent="0" eaLnBrk="1" hangingPunct="1">
              <a:buFont typeface="Wingdings" panose="05000000000000000000" pitchFamily="2" charset="2"/>
              <a:buNone/>
              <a:defRPr/>
            </a:pPr>
            <a:r>
              <a:rPr lang="en-US" sz="2100" dirty="0"/>
              <a:t>At a political rally, there are 20 Republicans, 13 Democrats, and 6 Independents. If a person is selected at random, find the probability that he or she is either a </a:t>
            </a:r>
            <a:r>
              <a:rPr lang="en-US" sz="2100" b="1" dirty="0"/>
              <a:t>Democrat or an Independent</a:t>
            </a:r>
            <a:r>
              <a:rPr lang="en-US" sz="2100" dirty="0"/>
              <a:t>.</a:t>
            </a:r>
            <a:endParaRPr lang="en-US" sz="2100" dirty="0"/>
          </a:p>
          <a:p>
            <a:pPr marL="400050" lvl="1" indent="0" eaLnBrk="1" hangingPunct="1">
              <a:buFont typeface="Wingdings" panose="05000000000000000000" pitchFamily="2" charset="2"/>
              <a:buNone/>
              <a:defRPr/>
            </a:pPr>
            <a:endParaRPr lang="en-US" sz="1800" dirty="0">
              <a:ea typeface="+mn-ea"/>
              <a:cs typeface="+mn-cs"/>
            </a:endParaRPr>
          </a:p>
          <a:p>
            <a:pPr marL="400050" lvl="1" indent="0" eaLnBrk="1" hangingPunct="1">
              <a:buFont typeface="Wingdings" panose="05000000000000000000" pitchFamily="2" charset="2"/>
              <a:buNone/>
              <a:defRPr/>
            </a:pPr>
            <a:r>
              <a:rPr lang="en-US" sz="1800" dirty="0">
                <a:ea typeface="+mn-ea"/>
                <a:cs typeface="+mn-cs"/>
              </a:rPr>
              <a:t>Mutually Exclusive Events</a:t>
            </a:r>
            <a:endParaRPr lang="en-US" sz="1800" dirty="0">
              <a:ea typeface="+mn-ea"/>
              <a:cs typeface="+mn-cs"/>
            </a:endParaRPr>
          </a:p>
          <a:p>
            <a:pPr marL="0" indent="0" eaLnBrk="1" hangingPunct="1">
              <a:buFont typeface="Wingdings" panose="05000000000000000000" pitchFamily="2" charset="2"/>
              <a:buNone/>
              <a:defRPr/>
            </a:pPr>
            <a:endParaRPr lang="en-US" sz="2100" dirty="0"/>
          </a:p>
          <a:p>
            <a:pPr marL="0" indent="0" eaLnBrk="1" hangingPunct="1">
              <a:buFont typeface="Wingdings" panose="05000000000000000000" pitchFamily="2" charset="2"/>
              <a:buNone/>
              <a:defRPr/>
            </a:pPr>
            <a:endParaRPr lang="en-US" sz="2100" dirty="0"/>
          </a:p>
        </p:txBody>
      </p:sp>
      <p:sp>
        <p:nvSpPr>
          <p:cNvPr id="11270" name="Slide Number Placeholder 3"/>
          <p:cNvSpPr>
            <a:spLocks noGrp="1"/>
          </p:cNvSpPr>
          <p:nvPr>
            <p:ph type="sldNum" sz="quarter" idx="11"/>
          </p:nvPr>
        </p:nvSpPr>
        <p:spPr>
          <a:noFill/>
        </p:spPr>
        <p:txBody>
          <a:bodyPr/>
          <a:lstStyle/>
          <a:p>
            <a:fld id="{0783178D-4117-47CA-8A63-DBD32A6BF8FF}" type="slidenum">
              <a:rPr lang="en-US" sz="1050"/>
            </a:fld>
            <a:endParaRPr lang="en-US" sz="1050" dirty="0"/>
          </a:p>
        </p:txBody>
      </p:sp>
      <p:graphicFrame>
        <p:nvGraphicFramePr>
          <p:cNvPr id="179202" name="Object 4"/>
          <p:cNvGraphicFramePr>
            <a:graphicFrameLocks noChangeAspect="1"/>
          </p:cNvGraphicFramePr>
          <p:nvPr/>
        </p:nvGraphicFramePr>
        <p:xfrm>
          <a:off x="1870472" y="2914650"/>
          <a:ext cx="3558778" cy="867966"/>
        </p:xfrm>
        <a:graphic>
          <a:graphicData uri="http://schemas.openxmlformats.org/presentationml/2006/ole">
            <mc:AlternateContent xmlns:mc="http://schemas.openxmlformats.org/markup-compatibility/2006">
              <mc:Choice xmlns:v="urn:schemas-microsoft-com:vml" Requires="v">
                <p:oleObj spid="_x0000_s2" name="Equation" r:id="rId1" imgW="2082800" imgH="508000" progId="">
                  <p:embed/>
                </p:oleObj>
              </mc:Choice>
              <mc:Fallback>
                <p:oleObj name="Equation" r:id="rId1" imgW="2082800" imgH="5080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472" y="2914650"/>
                        <a:ext cx="3558778" cy="8679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03" name="Object 3"/>
          <p:cNvGraphicFramePr>
            <a:graphicFrameLocks noChangeAspect="1"/>
          </p:cNvGraphicFramePr>
          <p:nvPr/>
        </p:nvGraphicFramePr>
        <p:xfrm>
          <a:off x="1870472" y="3769519"/>
          <a:ext cx="2301478" cy="802481"/>
        </p:xfrm>
        <a:graphic>
          <a:graphicData uri="http://schemas.openxmlformats.org/presentationml/2006/ole">
            <mc:AlternateContent xmlns:mc="http://schemas.openxmlformats.org/markup-compatibility/2006">
              <mc:Choice xmlns:v="urn:schemas-microsoft-com:vml" Requires="v">
                <p:oleObj spid="_x0000_s3" name="Equation" r:id="rId3" imgW="1346200" imgH="469900" progId="">
                  <p:embed/>
                </p:oleObj>
              </mc:Choice>
              <mc:Fallback>
                <p:oleObj name="Equation" r:id="rId3" imgW="1346200" imgH="4699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0472" y="3769519"/>
                        <a:ext cx="2301478" cy="802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Population </a:t>
            </a:r>
            <a:endParaRPr lang="en-US" dirty="0"/>
          </a:p>
        </p:txBody>
      </p:sp>
      <p:sp>
        <p:nvSpPr>
          <p:cNvPr id="3" name="Content Placeholder 2"/>
          <p:cNvSpPr>
            <a:spLocks noGrp="1"/>
          </p:cNvSpPr>
          <p:nvPr>
            <p:ph idx="1"/>
          </p:nvPr>
        </p:nvSpPr>
        <p:spPr/>
        <p:txBody>
          <a:bodyPr/>
          <a:lstStyle/>
          <a:p>
            <a:endParaRPr lang="en-US" dirty="0"/>
          </a:p>
        </p:txBody>
      </p:sp>
      <p:pic>
        <p:nvPicPr>
          <p:cNvPr id="216066" name="Picture 2"/>
          <p:cNvPicPr>
            <a:picLocks noChangeAspect="1" noChangeArrowheads="1"/>
          </p:cNvPicPr>
          <p:nvPr/>
        </p:nvPicPr>
        <p:blipFill>
          <a:blip r:embed="rId1" cstate="print"/>
          <a:srcRect/>
          <a:stretch>
            <a:fillRect/>
          </a:stretch>
        </p:blipFill>
        <p:spPr bwMode="auto">
          <a:xfrm>
            <a:off x="3486150" y="1485900"/>
            <a:ext cx="3243620" cy="2891249"/>
          </a:xfrm>
          <a:prstGeom prst="rect">
            <a:avLst/>
          </a:prstGeom>
          <a:noFill/>
          <a:ln w="9525">
            <a:noFill/>
            <a:miter lim="800000"/>
            <a:headEnd/>
            <a:tailEnd/>
          </a:ln>
        </p:spPr>
      </p:pic>
      <p:pic>
        <p:nvPicPr>
          <p:cNvPr id="216071" name="Picture 7"/>
          <p:cNvPicPr>
            <a:picLocks noChangeAspect="1" noChangeArrowheads="1"/>
          </p:cNvPicPr>
          <p:nvPr/>
        </p:nvPicPr>
        <p:blipFill>
          <a:blip r:embed="rId2" cstate="print"/>
          <a:srcRect/>
          <a:stretch>
            <a:fillRect/>
          </a:stretch>
        </p:blipFill>
        <p:spPr bwMode="auto">
          <a:xfrm>
            <a:off x="1657350" y="1236397"/>
            <a:ext cx="1867104" cy="3392754"/>
          </a:xfrm>
          <a:prstGeom prst="rect">
            <a:avLst/>
          </a:prstGeom>
          <a:noFill/>
          <a:ln w="9525">
            <a:noFill/>
            <a:miter lim="800000"/>
            <a:headEnd/>
            <a:tailEnd/>
          </a:ln>
        </p:spPr>
      </p:pic>
      <p:sp>
        <p:nvSpPr>
          <p:cNvPr id="6" name="TextBox 5"/>
          <p:cNvSpPr txBox="1"/>
          <p:nvPr/>
        </p:nvSpPr>
        <p:spPr>
          <a:xfrm>
            <a:off x="3429000" y="3943350"/>
            <a:ext cx="4488180" cy="645160"/>
          </a:xfrm>
          <a:prstGeom prst="rect">
            <a:avLst/>
          </a:prstGeom>
          <a:noFill/>
        </p:spPr>
        <p:txBody>
          <a:bodyPr wrap="none" rtlCol="0">
            <a:spAutoFit/>
          </a:bodyPr>
          <a:lstStyle/>
          <a:p>
            <a:r>
              <a:rPr lang="en-US" sz="1800" dirty="0"/>
              <a:t>A population is a complete collection of all </a:t>
            </a:r>
            <a:endParaRPr lang="en-US" sz="1800" dirty="0"/>
          </a:p>
          <a:p>
            <a:r>
              <a:rPr lang="en-US" sz="1800" dirty="0"/>
              <a:t>subjects that are studied</a:t>
            </a:r>
            <a:endParaRPr lang="en-US" sz="1800" dirty="0"/>
          </a:p>
        </p:txBody>
      </p:sp>
      <p:sp>
        <p:nvSpPr>
          <p:cNvPr id="7" name="Rectangle 6"/>
          <p:cNvSpPr/>
          <p:nvPr/>
        </p:nvSpPr>
        <p:spPr>
          <a:xfrm>
            <a:off x="5284470" y="4000500"/>
            <a:ext cx="1943100" cy="285750"/>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6"/>
          <p:cNvGrpSpPr/>
          <p:nvPr/>
        </p:nvGrpSpPr>
        <p:grpSpPr bwMode="auto">
          <a:xfrm>
            <a:off x="1632347" y="2246710"/>
            <a:ext cx="4357688" cy="1035844"/>
            <a:chOff x="652895" y="2996045"/>
            <a:chExt cx="5810250" cy="1381125"/>
          </a:xfrm>
        </p:grpSpPr>
        <p:sp>
          <p:nvSpPr>
            <p:cNvPr id="12322" name="Rectangle 9"/>
            <p:cNvSpPr>
              <a:spLocks noChangeArrowheads="1"/>
            </p:cNvSpPr>
            <p:nvPr/>
          </p:nvSpPr>
          <p:spPr bwMode="auto">
            <a:xfrm>
              <a:off x="657658" y="2996045"/>
              <a:ext cx="1828800" cy="457200"/>
            </a:xfrm>
            <a:prstGeom prst="rect">
              <a:avLst/>
            </a:prstGeom>
            <a:noFill/>
            <a:ln w="9525">
              <a:noFill/>
              <a:miter lim="800000"/>
            </a:ln>
          </p:spPr>
          <p:txBody>
            <a:bodyPr/>
            <a:lstStyle/>
            <a:p>
              <a:endParaRPr lang="en-US" sz="1050" dirty="0"/>
            </a:p>
          </p:txBody>
        </p:sp>
        <p:sp>
          <p:nvSpPr>
            <p:cNvPr id="12323" name="Rectangle 10"/>
            <p:cNvSpPr>
              <a:spLocks noChangeArrowheads="1"/>
            </p:cNvSpPr>
            <p:nvPr/>
          </p:nvSpPr>
          <p:spPr bwMode="auto">
            <a:xfrm>
              <a:off x="2486458" y="2996045"/>
              <a:ext cx="1447800" cy="457200"/>
            </a:xfrm>
            <a:prstGeom prst="rect">
              <a:avLst/>
            </a:prstGeom>
            <a:noFill/>
            <a:ln w="9525">
              <a:noFill/>
              <a:miter lim="800000"/>
            </a:ln>
          </p:spPr>
          <p:txBody>
            <a:bodyPr/>
            <a:lstStyle/>
            <a:p>
              <a:endParaRPr lang="en-US" sz="1050" dirty="0"/>
            </a:p>
          </p:txBody>
        </p:sp>
        <p:sp>
          <p:nvSpPr>
            <p:cNvPr id="12324" name="Rectangle 11"/>
            <p:cNvSpPr>
              <a:spLocks noChangeArrowheads="1"/>
            </p:cNvSpPr>
            <p:nvPr/>
          </p:nvSpPr>
          <p:spPr bwMode="auto">
            <a:xfrm>
              <a:off x="3934258" y="2996045"/>
              <a:ext cx="1219200" cy="457200"/>
            </a:xfrm>
            <a:prstGeom prst="rect">
              <a:avLst/>
            </a:prstGeom>
            <a:noFill/>
            <a:ln w="9525">
              <a:noFill/>
              <a:miter lim="800000"/>
            </a:ln>
          </p:spPr>
          <p:txBody>
            <a:bodyPr/>
            <a:lstStyle/>
            <a:p>
              <a:endParaRPr lang="en-US" sz="1050" dirty="0"/>
            </a:p>
          </p:txBody>
        </p:sp>
        <p:sp>
          <p:nvSpPr>
            <p:cNvPr id="12325" name="Rectangle 12"/>
            <p:cNvSpPr>
              <a:spLocks noChangeArrowheads="1"/>
            </p:cNvSpPr>
            <p:nvPr/>
          </p:nvSpPr>
          <p:spPr bwMode="auto">
            <a:xfrm>
              <a:off x="5153458" y="2996045"/>
              <a:ext cx="1295400" cy="457200"/>
            </a:xfrm>
            <a:prstGeom prst="rect">
              <a:avLst/>
            </a:prstGeom>
            <a:noFill/>
            <a:ln w="9525">
              <a:noFill/>
              <a:miter lim="800000"/>
            </a:ln>
          </p:spPr>
          <p:txBody>
            <a:bodyPr/>
            <a:lstStyle/>
            <a:p>
              <a:endParaRPr lang="en-US" sz="1050" dirty="0"/>
            </a:p>
          </p:txBody>
        </p:sp>
        <p:sp>
          <p:nvSpPr>
            <p:cNvPr id="12326" name="Rectangle 13"/>
            <p:cNvSpPr>
              <a:spLocks noChangeArrowheads="1"/>
            </p:cNvSpPr>
            <p:nvPr/>
          </p:nvSpPr>
          <p:spPr bwMode="auto">
            <a:xfrm>
              <a:off x="657658" y="3453245"/>
              <a:ext cx="1828800" cy="457200"/>
            </a:xfrm>
            <a:prstGeom prst="rect">
              <a:avLst/>
            </a:prstGeom>
            <a:noFill/>
            <a:ln w="9525">
              <a:noFill/>
              <a:miter lim="800000"/>
            </a:ln>
          </p:spPr>
          <p:txBody>
            <a:bodyPr/>
            <a:lstStyle/>
            <a:p>
              <a:endParaRPr lang="en-US" sz="1050" dirty="0"/>
            </a:p>
          </p:txBody>
        </p:sp>
        <p:sp>
          <p:nvSpPr>
            <p:cNvPr id="12327" name="Rectangle 14"/>
            <p:cNvSpPr>
              <a:spLocks noChangeArrowheads="1"/>
            </p:cNvSpPr>
            <p:nvPr/>
          </p:nvSpPr>
          <p:spPr bwMode="auto">
            <a:xfrm>
              <a:off x="2486458" y="3453245"/>
              <a:ext cx="1447800" cy="457200"/>
            </a:xfrm>
            <a:prstGeom prst="rect">
              <a:avLst/>
            </a:prstGeom>
            <a:noFill/>
            <a:ln w="9525">
              <a:noFill/>
              <a:miter lim="800000"/>
            </a:ln>
          </p:spPr>
          <p:txBody>
            <a:bodyPr/>
            <a:lstStyle/>
            <a:p>
              <a:endParaRPr lang="en-US" sz="1050" dirty="0"/>
            </a:p>
          </p:txBody>
        </p:sp>
        <p:sp>
          <p:nvSpPr>
            <p:cNvPr id="12328" name="Rectangle 15"/>
            <p:cNvSpPr>
              <a:spLocks noChangeArrowheads="1"/>
            </p:cNvSpPr>
            <p:nvPr/>
          </p:nvSpPr>
          <p:spPr bwMode="auto">
            <a:xfrm>
              <a:off x="3934258" y="3453245"/>
              <a:ext cx="1219200" cy="457200"/>
            </a:xfrm>
            <a:prstGeom prst="rect">
              <a:avLst/>
            </a:prstGeom>
            <a:noFill/>
            <a:ln w="9525">
              <a:noFill/>
              <a:miter lim="800000"/>
            </a:ln>
          </p:spPr>
          <p:txBody>
            <a:bodyPr/>
            <a:lstStyle/>
            <a:p>
              <a:endParaRPr lang="en-US" sz="1050" dirty="0"/>
            </a:p>
          </p:txBody>
        </p:sp>
        <p:sp>
          <p:nvSpPr>
            <p:cNvPr id="12329" name="Rectangle 16"/>
            <p:cNvSpPr>
              <a:spLocks noChangeArrowheads="1"/>
            </p:cNvSpPr>
            <p:nvPr/>
          </p:nvSpPr>
          <p:spPr bwMode="auto">
            <a:xfrm>
              <a:off x="5153458" y="3453245"/>
              <a:ext cx="1295400" cy="457200"/>
            </a:xfrm>
            <a:prstGeom prst="rect">
              <a:avLst/>
            </a:prstGeom>
            <a:noFill/>
            <a:ln w="9525">
              <a:noFill/>
              <a:miter lim="800000"/>
            </a:ln>
          </p:spPr>
          <p:txBody>
            <a:bodyPr/>
            <a:lstStyle/>
            <a:p>
              <a:endParaRPr lang="en-US" sz="1050" dirty="0"/>
            </a:p>
          </p:txBody>
        </p:sp>
        <p:sp>
          <p:nvSpPr>
            <p:cNvPr id="12330" name="Rectangle 17"/>
            <p:cNvSpPr>
              <a:spLocks noChangeArrowheads="1"/>
            </p:cNvSpPr>
            <p:nvPr/>
          </p:nvSpPr>
          <p:spPr bwMode="auto">
            <a:xfrm>
              <a:off x="657658" y="3910445"/>
              <a:ext cx="1828800" cy="457200"/>
            </a:xfrm>
            <a:prstGeom prst="rect">
              <a:avLst/>
            </a:prstGeom>
            <a:noFill/>
            <a:ln w="9525">
              <a:noFill/>
              <a:miter lim="800000"/>
            </a:ln>
          </p:spPr>
          <p:txBody>
            <a:bodyPr/>
            <a:lstStyle/>
            <a:p>
              <a:endParaRPr lang="en-US" sz="1050" dirty="0"/>
            </a:p>
          </p:txBody>
        </p:sp>
        <p:sp>
          <p:nvSpPr>
            <p:cNvPr id="12331" name="Rectangle 19"/>
            <p:cNvSpPr>
              <a:spLocks noChangeArrowheads="1"/>
            </p:cNvSpPr>
            <p:nvPr/>
          </p:nvSpPr>
          <p:spPr bwMode="auto">
            <a:xfrm>
              <a:off x="3934258" y="3910445"/>
              <a:ext cx="1219200" cy="457200"/>
            </a:xfrm>
            <a:prstGeom prst="rect">
              <a:avLst/>
            </a:prstGeom>
            <a:noFill/>
            <a:ln w="9525">
              <a:noFill/>
              <a:miter lim="800000"/>
            </a:ln>
          </p:spPr>
          <p:txBody>
            <a:bodyPr/>
            <a:lstStyle/>
            <a:p>
              <a:endParaRPr lang="en-US" sz="1050" dirty="0"/>
            </a:p>
          </p:txBody>
        </p:sp>
        <p:sp>
          <p:nvSpPr>
            <p:cNvPr id="12332" name="Rectangle 28"/>
            <p:cNvSpPr>
              <a:spLocks noChangeArrowheads="1"/>
            </p:cNvSpPr>
            <p:nvPr/>
          </p:nvSpPr>
          <p:spPr bwMode="auto">
            <a:xfrm>
              <a:off x="652895" y="3453245"/>
              <a:ext cx="5810250" cy="9525"/>
            </a:xfrm>
            <a:prstGeom prst="rect">
              <a:avLst/>
            </a:prstGeom>
            <a:noFill/>
            <a:ln w="0">
              <a:solidFill>
                <a:srgbClr val="000000"/>
              </a:solidFill>
              <a:round/>
            </a:ln>
          </p:spPr>
          <p:txBody>
            <a:bodyPr/>
            <a:lstStyle/>
            <a:p>
              <a:endParaRPr lang="en-US" sz="1050" dirty="0"/>
            </a:p>
          </p:txBody>
        </p:sp>
        <p:sp>
          <p:nvSpPr>
            <p:cNvPr id="12333" name="Rectangle 29"/>
            <p:cNvSpPr>
              <a:spLocks noChangeArrowheads="1"/>
            </p:cNvSpPr>
            <p:nvPr/>
          </p:nvSpPr>
          <p:spPr bwMode="auto">
            <a:xfrm>
              <a:off x="652895" y="3910445"/>
              <a:ext cx="5810250" cy="9525"/>
            </a:xfrm>
            <a:prstGeom prst="rect">
              <a:avLst/>
            </a:prstGeom>
            <a:noFill/>
            <a:ln w="0">
              <a:solidFill>
                <a:srgbClr val="FFFFFF"/>
              </a:solidFill>
              <a:round/>
            </a:ln>
          </p:spPr>
          <p:txBody>
            <a:bodyPr/>
            <a:lstStyle/>
            <a:p>
              <a:endParaRPr lang="en-US" sz="1050" dirty="0"/>
            </a:p>
          </p:txBody>
        </p:sp>
        <p:sp>
          <p:nvSpPr>
            <p:cNvPr id="12334" name="Rectangle 30"/>
            <p:cNvSpPr>
              <a:spLocks noChangeArrowheads="1"/>
            </p:cNvSpPr>
            <p:nvPr/>
          </p:nvSpPr>
          <p:spPr bwMode="auto">
            <a:xfrm>
              <a:off x="652895" y="4367645"/>
              <a:ext cx="5810250" cy="9525"/>
            </a:xfrm>
            <a:prstGeom prst="rect">
              <a:avLst/>
            </a:prstGeom>
            <a:noFill/>
            <a:ln w="0">
              <a:solidFill>
                <a:srgbClr val="FFFFFF"/>
              </a:solidFill>
              <a:round/>
            </a:ln>
          </p:spPr>
          <p:txBody>
            <a:bodyPr/>
            <a:lstStyle/>
            <a:p>
              <a:endParaRPr lang="en-US" sz="1050" dirty="0"/>
            </a:p>
          </p:txBody>
        </p:sp>
        <p:sp>
          <p:nvSpPr>
            <p:cNvPr id="12335" name="Rectangle 33"/>
            <p:cNvSpPr>
              <a:spLocks noChangeArrowheads="1"/>
            </p:cNvSpPr>
            <p:nvPr/>
          </p:nvSpPr>
          <p:spPr bwMode="auto">
            <a:xfrm>
              <a:off x="652895" y="2996045"/>
              <a:ext cx="5810250" cy="9525"/>
            </a:xfrm>
            <a:prstGeom prst="rect">
              <a:avLst/>
            </a:prstGeom>
            <a:noFill/>
            <a:ln w="0">
              <a:solidFill>
                <a:srgbClr val="FFFFFF"/>
              </a:solidFill>
              <a:round/>
            </a:ln>
          </p:spPr>
          <p:txBody>
            <a:bodyPr/>
            <a:lstStyle/>
            <a:p>
              <a:endParaRPr lang="en-US" sz="1050" dirty="0"/>
            </a:p>
          </p:txBody>
        </p:sp>
        <p:sp>
          <p:nvSpPr>
            <p:cNvPr id="12336" name="Rectangle 35"/>
            <p:cNvSpPr>
              <a:spLocks noChangeArrowheads="1"/>
            </p:cNvSpPr>
            <p:nvPr/>
          </p:nvSpPr>
          <p:spPr bwMode="auto">
            <a:xfrm>
              <a:off x="754495" y="3056370"/>
              <a:ext cx="677333" cy="369147"/>
            </a:xfrm>
            <a:prstGeom prst="rect">
              <a:avLst/>
            </a:prstGeom>
            <a:noFill/>
            <a:ln w="9525">
              <a:noFill/>
              <a:miter lim="800000"/>
            </a:ln>
          </p:spPr>
          <p:txBody>
            <a:bodyPr wrap="none" lIns="0" tIns="0" rIns="0" bIns="0">
              <a:spAutoFit/>
            </a:bodyPr>
            <a:lstStyle/>
            <a:p>
              <a:r>
                <a:rPr lang="en-US" sz="1800" b="1" dirty="0">
                  <a:solidFill>
                    <a:srgbClr val="000000"/>
                  </a:solidFill>
                </a:rPr>
                <a:t>Staff</a:t>
              </a:r>
              <a:endParaRPr lang="en-US" sz="1050" dirty="0"/>
            </a:p>
          </p:txBody>
        </p:sp>
        <p:sp>
          <p:nvSpPr>
            <p:cNvPr id="12337" name="Rectangle 36"/>
            <p:cNvSpPr>
              <a:spLocks noChangeArrowheads="1"/>
            </p:cNvSpPr>
            <p:nvPr/>
          </p:nvSpPr>
          <p:spPr bwMode="auto">
            <a:xfrm>
              <a:off x="2592820" y="3056370"/>
              <a:ext cx="1219200" cy="369147"/>
            </a:xfrm>
            <a:prstGeom prst="rect">
              <a:avLst/>
            </a:prstGeom>
            <a:noFill/>
            <a:ln w="9525">
              <a:noFill/>
              <a:miter lim="800000"/>
            </a:ln>
          </p:spPr>
          <p:txBody>
            <a:bodyPr wrap="none" lIns="0" tIns="0" rIns="0" bIns="0">
              <a:spAutoFit/>
            </a:bodyPr>
            <a:lstStyle/>
            <a:p>
              <a:r>
                <a:rPr lang="en-US" sz="1800" b="1" dirty="0">
                  <a:solidFill>
                    <a:srgbClr val="000000"/>
                  </a:solidFill>
                </a:rPr>
                <a:t>Females</a:t>
              </a:r>
              <a:endParaRPr lang="en-US" sz="1050" dirty="0"/>
            </a:p>
          </p:txBody>
        </p:sp>
        <p:sp>
          <p:nvSpPr>
            <p:cNvPr id="12338" name="Rectangle 37"/>
            <p:cNvSpPr>
              <a:spLocks noChangeArrowheads="1"/>
            </p:cNvSpPr>
            <p:nvPr/>
          </p:nvSpPr>
          <p:spPr bwMode="auto">
            <a:xfrm>
              <a:off x="4116820" y="3056370"/>
              <a:ext cx="846667" cy="369147"/>
            </a:xfrm>
            <a:prstGeom prst="rect">
              <a:avLst/>
            </a:prstGeom>
            <a:noFill/>
            <a:ln w="9525">
              <a:noFill/>
              <a:miter lim="800000"/>
            </a:ln>
          </p:spPr>
          <p:txBody>
            <a:bodyPr wrap="none" lIns="0" tIns="0" rIns="0" bIns="0">
              <a:spAutoFit/>
            </a:bodyPr>
            <a:lstStyle/>
            <a:p>
              <a:r>
                <a:rPr lang="en-US" sz="1800" b="1" dirty="0">
                  <a:solidFill>
                    <a:srgbClr val="000000"/>
                  </a:solidFill>
                </a:rPr>
                <a:t>Males</a:t>
              </a:r>
              <a:endParaRPr lang="en-US" sz="1050" dirty="0"/>
            </a:p>
          </p:txBody>
        </p:sp>
        <p:sp>
          <p:nvSpPr>
            <p:cNvPr id="12339" name="Rectangle 38"/>
            <p:cNvSpPr>
              <a:spLocks noChangeArrowheads="1"/>
            </p:cNvSpPr>
            <p:nvPr/>
          </p:nvSpPr>
          <p:spPr bwMode="auto">
            <a:xfrm>
              <a:off x="5440795" y="3056370"/>
              <a:ext cx="728133" cy="369147"/>
            </a:xfrm>
            <a:prstGeom prst="rect">
              <a:avLst/>
            </a:prstGeom>
            <a:noFill/>
            <a:ln w="9525">
              <a:noFill/>
              <a:miter lim="800000"/>
            </a:ln>
          </p:spPr>
          <p:txBody>
            <a:bodyPr wrap="none" lIns="0" tIns="0" rIns="0" bIns="0">
              <a:spAutoFit/>
            </a:bodyPr>
            <a:lstStyle/>
            <a:p>
              <a:r>
                <a:rPr lang="en-US" sz="1800" b="1" dirty="0">
                  <a:solidFill>
                    <a:srgbClr val="000000"/>
                  </a:solidFill>
                </a:rPr>
                <a:t>Total</a:t>
              </a:r>
              <a:endParaRPr lang="en-US" sz="1050" dirty="0"/>
            </a:p>
          </p:txBody>
        </p:sp>
        <p:sp>
          <p:nvSpPr>
            <p:cNvPr id="12340" name="Rectangle 39"/>
            <p:cNvSpPr>
              <a:spLocks noChangeArrowheads="1"/>
            </p:cNvSpPr>
            <p:nvPr/>
          </p:nvSpPr>
          <p:spPr bwMode="auto">
            <a:xfrm>
              <a:off x="754495" y="3513570"/>
              <a:ext cx="1032933" cy="369147"/>
            </a:xfrm>
            <a:prstGeom prst="rect">
              <a:avLst/>
            </a:prstGeom>
            <a:noFill/>
            <a:ln w="9525">
              <a:noFill/>
              <a:miter lim="800000"/>
            </a:ln>
          </p:spPr>
          <p:txBody>
            <a:bodyPr wrap="none" lIns="0" tIns="0" rIns="0" bIns="0">
              <a:spAutoFit/>
            </a:bodyPr>
            <a:lstStyle/>
            <a:p>
              <a:r>
                <a:rPr lang="en-US" sz="1800" b="1" dirty="0">
                  <a:solidFill>
                    <a:srgbClr val="000000"/>
                  </a:solidFill>
                </a:rPr>
                <a:t>Nurses</a:t>
              </a:r>
              <a:endParaRPr lang="en-US" sz="1050" dirty="0"/>
            </a:p>
          </p:txBody>
        </p:sp>
        <p:sp>
          <p:nvSpPr>
            <p:cNvPr id="12341" name="Rectangle 43"/>
            <p:cNvSpPr>
              <a:spLocks noChangeArrowheads="1"/>
            </p:cNvSpPr>
            <p:nvPr/>
          </p:nvSpPr>
          <p:spPr bwMode="auto">
            <a:xfrm>
              <a:off x="754495" y="3970770"/>
              <a:ext cx="1591733" cy="369147"/>
            </a:xfrm>
            <a:prstGeom prst="rect">
              <a:avLst/>
            </a:prstGeom>
            <a:noFill/>
            <a:ln w="9525">
              <a:noFill/>
              <a:miter lim="800000"/>
            </a:ln>
          </p:spPr>
          <p:txBody>
            <a:bodyPr wrap="none" lIns="0" tIns="0" rIns="0" bIns="0">
              <a:spAutoFit/>
            </a:bodyPr>
            <a:lstStyle/>
            <a:p>
              <a:r>
                <a:rPr lang="en-US" sz="1800" b="1" dirty="0">
                  <a:solidFill>
                    <a:srgbClr val="000000"/>
                  </a:solidFill>
                </a:rPr>
                <a:t>Physicians</a:t>
              </a:r>
              <a:endParaRPr lang="en-US" sz="1050" dirty="0"/>
            </a:p>
          </p:txBody>
        </p:sp>
      </p:grpSp>
      <p:sp>
        <p:nvSpPr>
          <p:cNvPr id="12293" name="Rectangle 24"/>
          <p:cNvSpPr>
            <a:spLocks noChangeArrowheads="1"/>
          </p:cNvSpPr>
          <p:nvPr/>
        </p:nvSpPr>
        <p:spPr bwMode="auto">
          <a:xfrm>
            <a:off x="5014913" y="3261122"/>
            <a:ext cx="971550" cy="342900"/>
          </a:xfrm>
          <a:prstGeom prst="rect">
            <a:avLst/>
          </a:prstGeom>
          <a:noFill/>
          <a:ln w="9525">
            <a:noFill/>
            <a:miter lim="800000"/>
          </a:ln>
        </p:spPr>
        <p:txBody>
          <a:bodyPr/>
          <a:lstStyle/>
          <a:p>
            <a:endParaRPr lang="en-US" sz="1050" dirty="0"/>
          </a:p>
        </p:txBody>
      </p:sp>
      <p:sp>
        <p:nvSpPr>
          <p:cNvPr id="12294" name="Rectangle 20"/>
          <p:cNvSpPr>
            <a:spLocks noChangeArrowheads="1"/>
          </p:cNvSpPr>
          <p:nvPr/>
        </p:nvSpPr>
        <p:spPr bwMode="auto">
          <a:xfrm>
            <a:off x="5007769" y="2932510"/>
            <a:ext cx="971550" cy="342900"/>
          </a:xfrm>
          <a:prstGeom prst="rect">
            <a:avLst/>
          </a:prstGeom>
          <a:noFill/>
          <a:ln w="9525">
            <a:noFill/>
            <a:miter lim="800000"/>
          </a:ln>
        </p:spPr>
        <p:txBody>
          <a:bodyPr/>
          <a:lstStyle/>
          <a:p>
            <a:endParaRPr lang="en-US" sz="1050" dirty="0"/>
          </a:p>
        </p:txBody>
      </p:sp>
      <p:sp>
        <p:nvSpPr>
          <p:cNvPr id="180266" name="Rectangle 42"/>
          <p:cNvSpPr>
            <a:spLocks noChangeArrowheads="1"/>
          </p:cNvSpPr>
          <p:nvPr/>
        </p:nvSpPr>
        <p:spPr bwMode="auto">
          <a:xfrm>
            <a:off x="5494735" y="2641997"/>
            <a:ext cx="127000" cy="276860"/>
          </a:xfrm>
          <a:prstGeom prst="rect">
            <a:avLst/>
          </a:prstGeom>
          <a:noFill/>
          <a:ln w="9525">
            <a:noFill/>
            <a:miter lim="800000"/>
          </a:ln>
        </p:spPr>
        <p:txBody>
          <a:bodyPr wrap="none" lIns="0" tIns="0" rIns="0" bIns="0">
            <a:spAutoFit/>
          </a:bodyPr>
          <a:lstStyle/>
          <a:p>
            <a:r>
              <a:rPr lang="en-US" sz="1800" dirty="0">
                <a:solidFill>
                  <a:srgbClr val="000000"/>
                </a:solidFill>
              </a:rPr>
              <a:t>8</a:t>
            </a:r>
            <a:endParaRPr lang="en-US" sz="1050" dirty="0"/>
          </a:p>
        </p:txBody>
      </p:sp>
      <p:sp>
        <p:nvSpPr>
          <p:cNvPr id="180270" name="Rectangle 46"/>
          <p:cNvSpPr>
            <a:spLocks noChangeArrowheads="1"/>
          </p:cNvSpPr>
          <p:nvPr/>
        </p:nvSpPr>
        <p:spPr bwMode="auto">
          <a:xfrm>
            <a:off x="5494735" y="2984897"/>
            <a:ext cx="127000" cy="276860"/>
          </a:xfrm>
          <a:prstGeom prst="rect">
            <a:avLst/>
          </a:prstGeom>
          <a:noFill/>
          <a:ln w="9525">
            <a:noFill/>
            <a:miter lim="800000"/>
          </a:ln>
        </p:spPr>
        <p:txBody>
          <a:bodyPr wrap="none" lIns="0" tIns="0" rIns="0" bIns="0">
            <a:spAutoFit/>
          </a:bodyPr>
          <a:lstStyle/>
          <a:p>
            <a:r>
              <a:rPr lang="en-US" sz="1800" dirty="0">
                <a:solidFill>
                  <a:srgbClr val="000000"/>
                </a:solidFill>
              </a:rPr>
              <a:t>5</a:t>
            </a:r>
            <a:endParaRPr lang="en-US" sz="1050" dirty="0"/>
          </a:p>
        </p:txBody>
      </p:sp>
      <p:sp>
        <p:nvSpPr>
          <p:cNvPr id="12297" name="Rectangle 2"/>
          <p:cNvSpPr>
            <a:spLocks noGrp="1" noChangeArrowheads="1"/>
          </p:cNvSpPr>
          <p:nvPr>
            <p:ph type="title"/>
          </p:nvPr>
        </p:nvSpPr>
        <p:spPr>
          <a:xfrm>
            <a:off x="1485900" y="342900"/>
            <a:ext cx="6172200" cy="514350"/>
          </a:xfrm>
        </p:spPr>
        <p:txBody>
          <a:bodyPr>
            <a:normAutofit fontScale="90000"/>
          </a:bodyPr>
          <a:lstStyle/>
          <a:p>
            <a:pPr eaLnBrk="1" hangingPunct="1"/>
            <a:r>
              <a:rPr lang="en-US" sz="2700" dirty="0"/>
              <a:t>Example : Medical Staff</a:t>
            </a:r>
            <a:endParaRPr lang="en-US" sz="2700" dirty="0"/>
          </a:p>
        </p:txBody>
      </p:sp>
      <p:sp>
        <p:nvSpPr>
          <p:cNvPr id="12298" name="Rectangle 3"/>
          <p:cNvSpPr>
            <a:spLocks noGrp="1" noChangeArrowheads="1"/>
          </p:cNvSpPr>
          <p:nvPr>
            <p:ph type="body" idx="1"/>
          </p:nvPr>
        </p:nvSpPr>
        <p:spPr>
          <a:xfrm>
            <a:off x="1543050" y="857250"/>
            <a:ext cx="6172200" cy="1371600"/>
          </a:xfrm>
        </p:spPr>
        <p:txBody>
          <a:bodyPr>
            <a:normAutofit fontScale="90000" lnSpcReduction="20000"/>
          </a:bodyPr>
          <a:lstStyle/>
          <a:p>
            <a:pPr marL="0" indent="0" eaLnBrk="1" hangingPunct="1">
              <a:spcBef>
                <a:spcPct val="0"/>
              </a:spcBef>
              <a:buFont typeface="Wingdings" panose="05000000000000000000" pitchFamily="2" charset="2"/>
              <a:buNone/>
            </a:pPr>
            <a:r>
              <a:rPr lang="en-US" sz="2100" dirty="0"/>
              <a:t>In a hospital unit there are 8 nurses and 5 physicians; 7 nurses and 3 physicians are females.</a:t>
            </a:r>
            <a:endParaRPr lang="en-US" sz="2100" dirty="0"/>
          </a:p>
          <a:p>
            <a:pPr marL="0" indent="0" eaLnBrk="1" hangingPunct="1">
              <a:spcBef>
                <a:spcPct val="0"/>
              </a:spcBef>
              <a:buFont typeface="Wingdings" panose="05000000000000000000" pitchFamily="2" charset="2"/>
              <a:buNone/>
            </a:pPr>
            <a:r>
              <a:rPr lang="en-US" sz="2100" dirty="0"/>
              <a:t>If a staff person is selected, find the probability that the subject is a </a:t>
            </a:r>
            <a:r>
              <a:rPr lang="en-US" sz="2100" b="1" dirty="0"/>
              <a:t>nurse or a male.</a:t>
            </a:r>
            <a:endParaRPr lang="en-US" sz="2100" b="1" dirty="0"/>
          </a:p>
        </p:txBody>
      </p:sp>
      <p:sp>
        <p:nvSpPr>
          <p:cNvPr id="12299" name="Slide Number Placeholder 3"/>
          <p:cNvSpPr>
            <a:spLocks noGrp="1"/>
          </p:cNvSpPr>
          <p:nvPr>
            <p:ph type="sldNum" sz="quarter" idx="11"/>
          </p:nvPr>
        </p:nvSpPr>
        <p:spPr>
          <a:noFill/>
        </p:spPr>
        <p:txBody>
          <a:bodyPr/>
          <a:lstStyle/>
          <a:p>
            <a:fld id="{6324F5D5-B918-4220-AFA4-0108DBB120A6}" type="slidenum">
              <a:rPr lang="en-US" sz="1050"/>
            </a:fld>
            <a:endParaRPr lang="en-US" sz="1050" dirty="0"/>
          </a:p>
        </p:txBody>
      </p:sp>
      <p:graphicFrame>
        <p:nvGraphicFramePr>
          <p:cNvPr id="179202" name="Object 4"/>
          <p:cNvGraphicFramePr>
            <a:graphicFrameLocks noChangeAspect="1"/>
          </p:cNvGraphicFramePr>
          <p:nvPr/>
        </p:nvGraphicFramePr>
        <p:xfrm>
          <a:off x="1371600" y="3714750"/>
          <a:ext cx="6315075" cy="434579"/>
        </p:xfrm>
        <a:graphic>
          <a:graphicData uri="http://schemas.openxmlformats.org/presentationml/2006/ole">
            <mc:AlternateContent xmlns:mc="http://schemas.openxmlformats.org/markup-compatibility/2006">
              <mc:Choice xmlns:v="urn:schemas-microsoft-com:vml" Requires="v">
                <p:oleObj spid="_x0000_s3" name="Equation" r:id="rId1" imgW="3695700" imgH="254000" progId="">
                  <p:embed/>
                </p:oleObj>
              </mc:Choice>
              <mc:Fallback>
                <p:oleObj name="Equation" r:id="rId1" imgW="3695700" imgH="2540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714750"/>
                        <a:ext cx="6315075" cy="4345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1" name="Rectangle 18"/>
          <p:cNvSpPr>
            <a:spLocks noChangeArrowheads="1"/>
          </p:cNvSpPr>
          <p:nvPr/>
        </p:nvSpPr>
        <p:spPr bwMode="auto">
          <a:xfrm>
            <a:off x="3014663" y="2918222"/>
            <a:ext cx="1085850" cy="342900"/>
          </a:xfrm>
          <a:prstGeom prst="rect">
            <a:avLst/>
          </a:prstGeom>
          <a:noFill/>
          <a:ln w="9525">
            <a:noFill/>
            <a:miter lim="800000"/>
          </a:ln>
        </p:spPr>
        <p:txBody>
          <a:bodyPr/>
          <a:lstStyle/>
          <a:p>
            <a:endParaRPr lang="en-US" sz="1050" dirty="0"/>
          </a:p>
        </p:txBody>
      </p:sp>
      <p:sp>
        <p:nvSpPr>
          <p:cNvPr id="12302" name="Rectangle 21"/>
          <p:cNvSpPr>
            <a:spLocks noChangeArrowheads="1"/>
          </p:cNvSpPr>
          <p:nvPr/>
        </p:nvSpPr>
        <p:spPr bwMode="auto">
          <a:xfrm>
            <a:off x="1643063" y="3261122"/>
            <a:ext cx="1371600" cy="342900"/>
          </a:xfrm>
          <a:prstGeom prst="rect">
            <a:avLst/>
          </a:prstGeom>
          <a:noFill/>
          <a:ln w="9525">
            <a:noFill/>
            <a:miter lim="800000"/>
          </a:ln>
        </p:spPr>
        <p:txBody>
          <a:bodyPr/>
          <a:lstStyle/>
          <a:p>
            <a:endParaRPr lang="en-US" sz="1050" dirty="0"/>
          </a:p>
        </p:txBody>
      </p:sp>
      <p:sp>
        <p:nvSpPr>
          <p:cNvPr id="12303" name="Rectangle 22"/>
          <p:cNvSpPr>
            <a:spLocks noChangeArrowheads="1"/>
          </p:cNvSpPr>
          <p:nvPr/>
        </p:nvSpPr>
        <p:spPr bwMode="auto">
          <a:xfrm>
            <a:off x="3014663" y="3261122"/>
            <a:ext cx="1085850" cy="342900"/>
          </a:xfrm>
          <a:prstGeom prst="rect">
            <a:avLst/>
          </a:prstGeom>
          <a:noFill/>
          <a:ln w="9525">
            <a:noFill/>
            <a:miter lim="800000"/>
          </a:ln>
        </p:spPr>
        <p:txBody>
          <a:bodyPr/>
          <a:lstStyle/>
          <a:p>
            <a:endParaRPr lang="en-US" sz="1050" dirty="0"/>
          </a:p>
        </p:txBody>
      </p:sp>
      <p:sp>
        <p:nvSpPr>
          <p:cNvPr id="12304" name="Rectangle 23"/>
          <p:cNvSpPr>
            <a:spLocks noChangeArrowheads="1"/>
          </p:cNvSpPr>
          <p:nvPr/>
        </p:nvSpPr>
        <p:spPr bwMode="auto">
          <a:xfrm>
            <a:off x="4100513" y="3261122"/>
            <a:ext cx="914400" cy="342900"/>
          </a:xfrm>
          <a:prstGeom prst="rect">
            <a:avLst/>
          </a:prstGeom>
          <a:noFill/>
          <a:ln w="9525">
            <a:noFill/>
            <a:miter lim="800000"/>
          </a:ln>
        </p:spPr>
        <p:txBody>
          <a:bodyPr/>
          <a:lstStyle/>
          <a:p>
            <a:endParaRPr lang="en-US" sz="1050" dirty="0"/>
          </a:p>
        </p:txBody>
      </p:sp>
      <p:sp>
        <p:nvSpPr>
          <p:cNvPr id="12305" name="Rectangle 25"/>
          <p:cNvSpPr>
            <a:spLocks noChangeArrowheads="1"/>
          </p:cNvSpPr>
          <p:nvPr/>
        </p:nvSpPr>
        <p:spPr bwMode="auto">
          <a:xfrm>
            <a:off x="3014663" y="2228850"/>
            <a:ext cx="7144" cy="1385888"/>
          </a:xfrm>
          <a:prstGeom prst="rect">
            <a:avLst/>
          </a:prstGeom>
          <a:noFill/>
          <a:ln w="0">
            <a:solidFill>
              <a:srgbClr val="FFFFFF"/>
            </a:solidFill>
            <a:round/>
          </a:ln>
        </p:spPr>
        <p:txBody>
          <a:bodyPr/>
          <a:lstStyle/>
          <a:p>
            <a:endParaRPr lang="en-US" sz="1050" dirty="0"/>
          </a:p>
        </p:txBody>
      </p:sp>
      <p:sp>
        <p:nvSpPr>
          <p:cNvPr id="12306" name="Rectangle 26"/>
          <p:cNvSpPr>
            <a:spLocks noChangeArrowheads="1"/>
          </p:cNvSpPr>
          <p:nvPr/>
        </p:nvSpPr>
        <p:spPr bwMode="auto">
          <a:xfrm>
            <a:off x="4100513" y="2228850"/>
            <a:ext cx="7144" cy="1385888"/>
          </a:xfrm>
          <a:prstGeom prst="rect">
            <a:avLst/>
          </a:prstGeom>
          <a:noFill/>
          <a:ln w="0">
            <a:solidFill>
              <a:srgbClr val="FFFFFF"/>
            </a:solidFill>
            <a:round/>
          </a:ln>
        </p:spPr>
        <p:txBody>
          <a:bodyPr/>
          <a:lstStyle/>
          <a:p>
            <a:endParaRPr lang="en-US" sz="1050" dirty="0"/>
          </a:p>
        </p:txBody>
      </p:sp>
      <p:sp>
        <p:nvSpPr>
          <p:cNvPr id="12307" name="Rectangle 27"/>
          <p:cNvSpPr>
            <a:spLocks noChangeArrowheads="1"/>
          </p:cNvSpPr>
          <p:nvPr/>
        </p:nvSpPr>
        <p:spPr bwMode="auto">
          <a:xfrm>
            <a:off x="5014913" y="2228850"/>
            <a:ext cx="7144" cy="1385888"/>
          </a:xfrm>
          <a:prstGeom prst="rect">
            <a:avLst/>
          </a:prstGeom>
          <a:noFill/>
          <a:ln w="0">
            <a:solidFill>
              <a:srgbClr val="FFFFFF"/>
            </a:solidFill>
            <a:round/>
          </a:ln>
        </p:spPr>
        <p:txBody>
          <a:bodyPr/>
          <a:lstStyle/>
          <a:p>
            <a:endParaRPr lang="en-US" sz="1050" dirty="0"/>
          </a:p>
        </p:txBody>
      </p:sp>
      <p:sp>
        <p:nvSpPr>
          <p:cNvPr id="12308" name="Rectangle 31"/>
          <p:cNvSpPr>
            <a:spLocks noChangeArrowheads="1"/>
          </p:cNvSpPr>
          <p:nvPr/>
        </p:nvSpPr>
        <p:spPr bwMode="auto">
          <a:xfrm>
            <a:off x="1643063" y="2228850"/>
            <a:ext cx="7144" cy="1385888"/>
          </a:xfrm>
          <a:prstGeom prst="rect">
            <a:avLst/>
          </a:prstGeom>
          <a:noFill/>
          <a:ln w="0">
            <a:solidFill>
              <a:srgbClr val="FFFFFF"/>
            </a:solidFill>
            <a:round/>
          </a:ln>
        </p:spPr>
        <p:txBody>
          <a:bodyPr/>
          <a:lstStyle/>
          <a:p>
            <a:endParaRPr lang="en-US" sz="1050" dirty="0"/>
          </a:p>
        </p:txBody>
      </p:sp>
      <p:sp>
        <p:nvSpPr>
          <p:cNvPr id="12309" name="Rectangle 32"/>
          <p:cNvSpPr>
            <a:spLocks noChangeArrowheads="1"/>
          </p:cNvSpPr>
          <p:nvPr/>
        </p:nvSpPr>
        <p:spPr bwMode="auto">
          <a:xfrm>
            <a:off x="5986463" y="2228850"/>
            <a:ext cx="7144" cy="1385888"/>
          </a:xfrm>
          <a:prstGeom prst="rect">
            <a:avLst/>
          </a:prstGeom>
          <a:noFill/>
          <a:ln w="0">
            <a:solidFill>
              <a:srgbClr val="FFFFFF"/>
            </a:solidFill>
            <a:round/>
          </a:ln>
        </p:spPr>
        <p:txBody>
          <a:bodyPr/>
          <a:lstStyle/>
          <a:p>
            <a:endParaRPr lang="en-US" sz="1050" dirty="0"/>
          </a:p>
        </p:txBody>
      </p:sp>
      <p:sp>
        <p:nvSpPr>
          <p:cNvPr id="12310" name="Rectangle 34"/>
          <p:cNvSpPr>
            <a:spLocks noChangeArrowheads="1"/>
          </p:cNvSpPr>
          <p:nvPr/>
        </p:nvSpPr>
        <p:spPr bwMode="auto">
          <a:xfrm>
            <a:off x="1639491" y="3604022"/>
            <a:ext cx="4357688" cy="7144"/>
          </a:xfrm>
          <a:prstGeom prst="rect">
            <a:avLst/>
          </a:prstGeom>
          <a:noFill/>
          <a:ln w="0">
            <a:solidFill>
              <a:srgbClr val="FFFFFF"/>
            </a:solidFill>
            <a:round/>
          </a:ln>
        </p:spPr>
        <p:txBody>
          <a:bodyPr/>
          <a:lstStyle/>
          <a:p>
            <a:endParaRPr lang="en-US" sz="1050" dirty="0"/>
          </a:p>
        </p:txBody>
      </p:sp>
      <p:sp>
        <p:nvSpPr>
          <p:cNvPr id="180264" name="Rectangle 40"/>
          <p:cNvSpPr>
            <a:spLocks noChangeArrowheads="1"/>
          </p:cNvSpPr>
          <p:nvPr/>
        </p:nvSpPr>
        <p:spPr bwMode="auto">
          <a:xfrm>
            <a:off x="3558778" y="2627710"/>
            <a:ext cx="127000" cy="276860"/>
          </a:xfrm>
          <a:prstGeom prst="rect">
            <a:avLst/>
          </a:prstGeom>
          <a:noFill/>
          <a:ln w="9525">
            <a:noFill/>
            <a:miter lim="800000"/>
          </a:ln>
        </p:spPr>
        <p:txBody>
          <a:bodyPr wrap="none" lIns="0" tIns="0" rIns="0" bIns="0">
            <a:spAutoFit/>
          </a:bodyPr>
          <a:lstStyle/>
          <a:p>
            <a:r>
              <a:rPr lang="en-US" sz="1800" dirty="0">
                <a:solidFill>
                  <a:srgbClr val="000000"/>
                </a:solidFill>
              </a:rPr>
              <a:t>7</a:t>
            </a:r>
            <a:endParaRPr lang="en-US" sz="1050" dirty="0"/>
          </a:p>
        </p:txBody>
      </p:sp>
      <p:sp>
        <p:nvSpPr>
          <p:cNvPr id="180265" name="Rectangle 41"/>
          <p:cNvSpPr>
            <a:spLocks noChangeArrowheads="1"/>
          </p:cNvSpPr>
          <p:nvPr/>
        </p:nvSpPr>
        <p:spPr bwMode="auto">
          <a:xfrm>
            <a:off x="4494610" y="2627710"/>
            <a:ext cx="127000" cy="276860"/>
          </a:xfrm>
          <a:prstGeom prst="rect">
            <a:avLst/>
          </a:prstGeom>
          <a:noFill/>
          <a:ln w="9525">
            <a:noFill/>
            <a:miter lim="800000"/>
          </a:ln>
        </p:spPr>
        <p:txBody>
          <a:bodyPr wrap="none" lIns="0" tIns="0" rIns="0" bIns="0">
            <a:spAutoFit/>
          </a:bodyPr>
          <a:lstStyle/>
          <a:p>
            <a:r>
              <a:rPr lang="en-US" sz="1800" dirty="0">
                <a:solidFill>
                  <a:srgbClr val="000000"/>
                </a:solidFill>
              </a:rPr>
              <a:t>1</a:t>
            </a:r>
            <a:endParaRPr lang="en-US" sz="1050" dirty="0"/>
          </a:p>
        </p:txBody>
      </p:sp>
      <p:sp>
        <p:nvSpPr>
          <p:cNvPr id="180268" name="Rectangle 44"/>
          <p:cNvSpPr>
            <a:spLocks noChangeArrowheads="1"/>
          </p:cNvSpPr>
          <p:nvPr/>
        </p:nvSpPr>
        <p:spPr bwMode="auto">
          <a:xfrm>
            <a:off x="3558778" y="2970610"/>
            <a:ext cx="127000" cy="276860"/>
          </a:xfrm>
          <a:prstGeom prst="rect">
            <a:avLst/>
          </a:prstGeom>
          <a:noFill/>
          <a:ln w="9525">
            <a:noFill/>
            <a:miter lim="800000"/>
          </a:ln>
        </p:spPr>
        <p:txBody>
          <a:bodyPr wrap="none" lIns="0" tIns="0" rIns="0" bIns="0">
            <a:spAutoFit/>
          </a:bodyPr>
          <a:lstStyle/>
          <a:p>
            <a:r>
              <a:rPr lang="en-US" sz="1800" dirty="0">
                <a:solidFill>
                  <a:srgbClr val="000000"/>
                </a:solidFill>
              </a:rPr>
              <a:t>3</a:t>
            </a:r>
            <a:endParaRPr lang="en-US" sz="1050" dirty="0"/>
          </a:p>
        </p:txBody>
      </p:sp>
      <p:sp>
        <p:nvSpPr>
          <p:cNvPr id="180269" name="Rectangle 45"/>
          <p:cNvSpPr>
            <a:spLocks noChangeArrowheads="1"/>
          </p:cNvSpPr>
          <p:nvPr/>
        </p:nvSpPr>
        <p:spPr bwMode="auto">
          <a:xfrm>
            <a:off x="4494610" y="2970610"/>
            <a:ext cx="127000" cy="276860"/>
          </a:xfrm>
          <a:prstGeom prst="rect">
            <a:avLst/>
          </a:prstGeom>
          <a:noFill/>
          <a:ln w="9525">
            <a:noFill/>
            <a:miter lim="800000"/>
          </a:ln>
        </p:spPr>
        <p:txBody>
          <a:bodyPr wrap="none" lIns="0" tIns="0" rIns="0" bIns="0">
            <a:spAutoFit/>
          </a:bodyPr>
          <a:lstStyle/>
          <a:p>
            <a:r>
              <a:rPr lang="en-US" sz="1800" dirty="0">
                <a:solidFill>
                  <a:srgbClr val="000000"/>
                </a:solidFill>
              </a:rPr>
              <a:t>2</a:t>
            </a:r>
            <a:endParaRPr lang="en-US" sz="1050" dirty="0"/>
          </a:p>
        </p:txBody>
      </p:sp>
      <p:grpSp>
        <p:nvGrpSpPr>
          <p:cNvPr id="4" name="Group 103"/>
          <p:cNvGrpSpPr/>
          <p:nvPr/>
        </p:nvGrpSpPr>
        <p:grpSpPr bwMode="auto">
          <a:xfrm>
            <a:off x="2487216" y="3319463"/>
            <a:ext cx="3150394" cy="300870"/>
            <a:chOff x="1792288" y="4606640"/>
            <a:chExt cx="4199802" cy="401431"/>
          </a:xfrm>
        </p:grpSpPr>
        <p:grpSp>
          <p:nvGrpSpPr>
            <p:cNvPr id="5" name="Group 14"/>
            <p:cNvGrpSpPr/>
            <p:nvPr/>
          </p:nvGrpSpPr>
          <p:grpSpPr>
            <a:xfrm>
              <a:off x="3007820" y="4606640"/>
              <a:ext cx="2984270" cy="20780"/>
              <a:chOff x="3034145" y="4523510"/>
              <a:chExt cx="2984270" cy="20780"/>
            </a:xfrm>
            <a:noFill/>
          </p:grpSpPr>
          <p:cxnSp>
            <p:nvCxnSpPr>
              <p:cNvPr id="12" name="Straight Connector 11"/>
              <p:cNvCxnSpPr/>
              <p:nvPr/>
            </p:nvCxnSpPr>
            <p:spPr bwMode="auto">
              <a:xfrm>
                <a:off x="4422370" y="4542702"/>
                <a:ext cx="274320" cy="1588"/>
              </a:xfrm>
              <a:prstGeom prst="line">
                <a:avLst/>
              </a:prstGeom>
              <a:grp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5652655" y="4523510"/>
                <a:ext cx="365760" cy="1588"/>
              </a:xfrm>
              <a:prstGeom prst="line">
                <a:avLst/>
              </a:prstGeom>
              <a:grp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3034145" y="4523510"/>
                <a:ext cx="365760" cy="1588"/>
              </a:xfrm>
              <a:prstGeom prst="line">
                <a:avLst/>
              </a:prstGeom>
              <a:grpFill/>
              <a:ln w="9525" cap="flat" cmpd="sng" algn="ctr">
                <a:solidFill>
                  <a:schemeClr val="tx1"/>
                </a:solidFill>
                <a:prstDash val="solid"/>
                <a:round/>
                <a:headEnd type="none" w="med" len="med"/>
                <a:tailEnd type="none" w="med" len="med"/>
              </a:ln>
              <a:effectLst/>
            </p:spPr>
          </p:cxnSp>
        </p:grpSp>
        <p:sp>
          <p:nvSpPr>
            <p:cNvPr id="12321" name="Rectangle 47"/>
            <p:cNvSpPr>
              <a:spLocks noChangeArrowheads="1"/>
            </p:cNvSpPr>
            <p:nvPr/>
          </p:nvSpPr>
          <p:spPr bwMode="auto">
            <a:xfrm>
              <a:off x="1792288" y="4638675"/>
              <a:ext cx="677217" cy="369396"/>
            </a:xfrm>
            <a:prstGeom prst="rect">
              <a:avLst/>
            </a:prstGeom>
            <a:noFill/>
            <a:ln w="9525">
              <a:noFill/>
              <a:miter lim="800000"/>
            </a:ln>
          </p:spPr>
          <p:txBody>
            <a:bodyPr wrap="none" lIns="0" tIns="0" rIns="0" bIns="0">
              <a:spAutoFit/>
            </a:bodyPr>
            <a:lstStyle/>
            <a:p>
              <a:r>
                <a:rPr lang="en-US" sz="1800" dirty="0">
                  <a:solidFill>
                    <a:srgbClr val="000000"/>
                  </a:solidFill>
                </a:rPr>
                <a:t>Total</a:t>
              </a:r>
              <a:endParaRPr lang="en-US" sz="1050" dirty="0"/>
            </a:p>
          </p:txBody>
        </p:sp>
      </p:grpSp>
      <p:grpSp>
        <p:nvGrpSpPr>
          <p:cNvPr id="6" name="Group 104"/>
          <p:cNvGrpSpPr/>
          <p:nvPr/>
        </p:nvGrpSpPr>
        <p:grpSpPr bwMode="auto">
          <a:xfrm>
            <a:off x="3430191" y="3343275"/>
            <a:ext cx="2197100" cy="276860"/>
            <a:chOff x="3049588" y="4598988"/>
            <a:chExt cx="2929467" cy="369147"/>
          </a:xfrm>
        </p:grpSpPr>
        <p:sp>
          <p:nvSpPr>
            <p:cNvPr id="12317" name="Rectangle 48"/>
            <p:cNvSpPr>
              <a:spLocks noChangeArrowheads="1"/>
            </p:cNvSpPr>
            <p:nvPr/>
          </p:nvSpPr>
          <p:spPr bwMode="auto">
            <a:xfrm>
              <a:off x="3049588" y="4598988"/>
              <a:ext cx="338667" cy="369147"/>
            </a:xfrm>
            <a:prstGeom prst="rect">
              <a:avLst/>
            </a:prstGeom>
            <a:noFill/>
            <a:ln w="9525">
              <a:noFill/>
              <a:miter lim="800000"/>
            </a:ln>
          </p:spPr>
          <p:txBody>
            <a:bodyPr wrap="none" lIns="0" tIns="0" rIns="0" bIns="0">
              <a:spAutoFit/>
            </a:bodyPr>
            <a:lstStyle/>
            <a:p>
              <a:r>
                <a:rPr lang="en-US" sz="1800" dirty="0">
                  <a:solidFill>
                    <a:srgbClr val="000000"/>
                  </a:solidFill>
                </a:rPr>
                <a:t>10</a:t>
              </a:r>
              <a:endParaRPr lang="en-US" sz="1050" dirty="0"/>
            </a:p>
          </p:txBody>
        </p:sp>
        <p:sp>
          <p:nvSpPr>
            <p:cNvPr id="12318" name="Rectangle 49"/>
            <p:cNvSpPr>
              <a:spLocks noChangeArrowheads="1"/>
            </p:cNvSpPr>
            <p:nvPr/>
          </p:nvSpPr>
          <p:spPr bwMode="auto">
            <a:xfrm>
              <a:off x="4468813" y="4598988"/>
              <a:ext cx="169333" cy="369147"/>
            </a:xfrm>
            <a:prstGeom prst="rect">
              <a:avLst/>
            </a:prstGeom>
            <a:noFill/>
            <a:ln w="9525">
              <a:noFill/>
              <a:miter lim="800000"/>
            </a:ln>
          </p:spPr>
          <p:txBody>
            <a:bodyPr wrap="none" lIns="0" tIns="0" rIns="0" bIns="0">
              <a:spAutoFit/>
            </a:bodyPr>
            <a:lstStyle/>
            <a:p>
              <a:r>
                <a:rPr lang="en-US" sz="1800" dirty="0">
                  <a:solidFill>
                    <a:srgbClr val="000000"/>
                  </a:solidFill>
                </a:rPr>
                <a:t>3</a:t>
              </a:r>
              <a:endParaRPr lang="en-US" sz="1050" dirty="0"/>
            </a:p>
          </p:txBody>
        </p:sp>
        <p:sp>
          <p:nvSpPr>
            <p:cNvPr id="12319" name="Rectangle 50"/>
            <p:cNvSpPr>
              <a:spLocks noChangeArrowheads="1"/>
            </p:cNvSpPr>
            <p:nvPr/>
          </p:nvSpPr>
          <p:spPr bwMode="auto">
            <a:xfrm>
              <a:off x="5640388" y="4598988"/>
              <a:ext cx="338667" cy="369147"/>
            </a:xfrm>
            <a:prstGeom prst="rect">
              <a:avLst/>
            </a:prstGeom>
            <a:noFill/>
            <a:ln w="9525">
              <a:noFill/>
              <a:miter lim="800000"/>
            </a:ln>
          </p:spPr>
          <p:txBody>
            <a:bodyPr wrap="none" lIns="0" tIns="0" rIns="0" bIns="0">
              <a:spAutoFit/>
            </a:bodyPr>
            <a:lstStyle/>
            <a:p>
              <a:r>
                <a:rPr lang="en-US" sz="1800" dirty="0">
                  <a:solidFill>
                    <a:srgbClr val="000000"/>
                  </a:solidFill>
                </a:rPr>
                <a:t>13</a:t>
              </a:r>
              <a:endParaRPr lang="en-US" sz="1050" dirty="0"/>
            </a:p>
          </p:txBody>
        </p:sp>
      </p:grpSp>
      <p:graphicFrame>
        <p:nvGraphicFramePr>
          <p:cNvPr id="180275" name="Object 51"/>
          <p:cNvGraphicFramePr>
            <a:graphicFrameLocks noChangeAspect="1"/>
          </p:cNvGraphicFramePr>
          <p:nvPr/>
        </p:nvGraphicFramePr>
        <p:xfrm>
          <a:off x="3331369" y="4000500"/>
          <a:ext cx="2193131" cy="803672"/>
        </p:xfrm>
        <a:graphic>
          <a:graphicData uri="http://schemas.openxmlformats.org/presentationml/2006/ole">
            <mc:AlternateContent xmlns:mc="http://schemas.openxmlformats.org/markup-compatibility/2006">
              <mc:Choice xmlns:v="urn:schemas-microsoft-com:vml" Requires="v">
                <p:oleObj spid="_x0000_s7" name="Equation" r:id="rId3" imgW="1282700" imgH="469900" progId="">
                  <p:embed/>
                </p:oleObj>
              </mc:Choice>
              <mc:Fallback>
                <p:oleObj name="Equation" r:id="rId3" imgW="1282700" imgH="469900" progId="">
                  <p:embed/>
                  <p:pic>
                    <p:nvPicPr>
                      <p:cNvPr id="0"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1369" y="4000500"/>
                        <a:ext cx="2193131" cy="803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2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02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02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02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02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92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0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66" grpId="0"/>
      <p:bldP spid="180270" grpId="0"/>
      <p:bldP spid="180264" grpId="0"/>
      <p:bldP spid="180265" grpId="0"/>
      <p:bldP spid="180268" grpId="0"/>
      <p:bldP spid="18026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485900" y="228600"/>
            <a:ext cx="6172200" cy="685800"/>
          </a:xfrm>
        </p:spPr>
        <p:txBody>
          <a:bodyPr/>
          <a:lstStyle/>
          <a:p>
            <a:pPr eaLnBrk="1" hangingPunct="1"/>
            <a:r>
              <a:rPr lang="en-US" sz="3000" dirty="0"/>
              <a:t> Multiplication Rules</a:t>
            </a:r>
            <a:r>
              <a:rPr lang="en-US" dirty="0"/>
              <a:t> </a:t>
            </a:r>
            <a:endParaRPr lang="en-US" dirty="0"/>
          </a:p>
        </p:txBody>
      </p:sp>
      <p:sp>
        <p:nvSpPr>
          <p:cNvPr id="71686" name="Rectangle 6"/>
          <p:cNvSpPr>
            <a:spLocks noChangeArrowheads="1"/>
          </p:cNvSpPr>
          <p:nvPr/>
        </p:nvSpPr>
        <p:spPr bwMode="auto">
          <a:xfrm>
            <a:off x="1543050" y="1143000"/>
            <a:ext cx="6000750" cy="1198880"/>
          </a:xfrm>
          <a:prstGeom prst="rect">
            <a:avLst/>
          </a:prstGeom>
          <a:noFill/>
          <a:ln w="9525">
            <a:noFill/>
            <a:miter lim="800000"/>
          </a:ln>
          <a:effectLst/>
        </p:spPr>
        <p:txBody>
          <a:bodyPr>
            <a:spAutoFit/>
          </a:bodyPr>
          <a:lstStyle/>
          <a:p>
            <a:pPr eaLnBrk="1" hangingPunct="1">
              <a:spcBef>
                <a:spcPct val="50000"/>
              </a:spcBef>
              <a:buClr>
                <a:schemeClr val="bg2"/>
              </a:buClr>
              <a:buSzPct val="75000"/>
              <a:buFont typeface="Wingdings" panose="05000000000000000000" pitchFamily="2" charset="2"/>
              <a:buChar char="n"/>
              <a:defRPr/>
            </a:pPr>
            <a:r>
              <a:rPr lang="en-US" sz="2400" dirty="0"/>
              <a:t>Two events </a:t>
            </a:r>
            <a:r>
              <a:rPr lang="en-US" sz="2400" i="1" dirty="0"/>
              <a:t>A</a:t>
            </a:r>
            <a:r>
              <a:rPr lang="en-US" sz="2400" dirty="0"/>
              <a:t> and </a:t>
            </a:r>
            <a:r>
              <a:rPr lang="en-US" sz="2400" i="1" dirty="0"/>
              <a:t>B</a:t>
            </a:r>
            <a:r>
              <a:rPr lang="en-US" sz="2400" dirty="0"/>
              <a:t> are </a:t>
            </a:r>
            <a:r>
              <a:rPr lang="en-US" sz="2400" b="1" dirty="0">
                <a:solidFill>
                  <a:srgbClr val="000099"/>
                </a:solidFill>
                <a:effectLst>
                  <a:outerShdw blurRad="38100" dist="38100" dir="2700000" algn="tl">
                    <a:srgbClr val="C0C0C0"/>
                  </a:outerShdw>
                </a:effectLst>
              </a:rPr>
              <a:t>independent events</a:t>
            </a:r>
            <a:r>
              <a:rPr lang="en-US" sz="2400" dirty="0"/>
              <a:t> if </a:t>
            </a:r>
            <a:r>
              <a:rPr lang="en-IN" altLang="en-US" sz="2400" dirty="0"/>
              <a:t>occurence of A does not affect the probability of the occurence of B</a:t>
            </a:r>
            <a:endParaRPr lang="en-IN" altLang="en-US" sz="2400" dirty="0"/>
          </a:p>
        </p:txBody>
      </p:sp>
      <p:graphicFrame>
        <p:nvGraphicFramePr>
          <p:cNvPr id="13314" name="Object 7"/>
          <p:cNvGraphicFramePr>
            <a:graphicFrameLocks noGrp="1" noChangeAspect="1"/>
          </p:cNvGraphicFramePr>
          <p:nvPr>
            <p:ph idx="1"/>
          </p:nvPr>
        </p:nvGraphicFramePr>
        <p:xfrm>
          <a:off x="1906191" y="2800350"/>
          <a:ext cx="5163740" cy="1596629"/>
        </p:xfrm>
        <a:graphic>
          <a:graphicData uri="http://schemas.openxmlformats.org/presentationml/2006/ole">
            <mc:AlternateContent xmlns:mc="http://schemas.openxmlformats.org/markup-compatibility/2006">
              <mc:Choice xmlns:v="urn:schemas-microsoft-com:vml" Requires="v">
                <p:oleObj spid="_x0000_s2" name="Equation" r:id="rId1" imgW="2628900" imgH="812800" progId="">
                  <p:embed/>
                </p:oleObj>
              </mc:Choice>
              <mc:Fallback>
                <p:oleObj name="Equation" r:id="rId1" imgW="2628900" imgH="812800" progId="">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191" y="2800350"/>
                        <a:ext cx="5163740" cy="15966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828800" y="4629150"/>
            <a:ext cx="5807075" cy="414020"/>
          </a:xfrm>
          <a:prstGeom prst="rect">
            <a:avLst/>
          </a:prstGeom>
          <a:noFill/>
        </p:spPr>
        <p:txBody>
          <a:bodyPr wrap="none" rtlCol="0">
            <a:spAutoFit/>
          </a:bodyPr>
          <a:lstStyle/>
          <a:p>
            <a:r>
              <a:rPr lang="en-US" sz="2100" b="1" i="1" dirty="0"/>
              <a:t>Note: In probability ‘and’ means to multiply  </a:t>
            </a:r>
            <a:endParaRPr lang="en-US" sz="2100" b="1" i="1" dirty="0"/>
          </a:p>
        </p:txBody>
      </p:sp>
      <p:sp>
        <p:nvSpPr>
          <p:cNvPr id="6" name="TextBox 5"/>
          <p:cNvSpPr txBox="1"/>
          <p:nvPr/>
        </p:nvSpPr>
        <p:spPr>
          <a:xfrm>
            <a:off x="5086350" y="2286000"/>
            <a:ext cx="2354580" cy="368300"/>
          </a:xfrm>
          <a:prstGeom prst="rect">
            <a:avLst/>
          </a:prstGeom>
          <a:noFill/>
          <a:ln w="34925">
            <a:solidFill>
              <a:srgbClr val="C00000"/>
            </a:solidFill>
          </a:ln>
        </p:spPr>
        <p:txBody>
          <a:bodyPr wrap="none" rtlCol="0">
            <a:spAutoFit/>
          </a:bodyPr>
          <a:lstStyle/>
          <a:p>
            <a:r>
              <a:rPr lang="en-US" sz="1800" b="1" dirty="0"/>
              <a:t>Marginal probability</a:t>
            </a:r>
            <a:endParaRPr lang="en-US" sz="1800" b="1" dirty="0"/>
          </a:p>
        </p:txBody>
      </p:sp>
      <p:cxnSp>
        <p:nvCxnSpPr>
          <p:cNvPr id="8" name="Straight Arrow Connector 7"/>
          <p:cNvCxnSpPr/>
          <p:nvPr/>
        </p:nvCxnSpPr>
        <p:spPr>
          <a:xfrm flipH="1">
            <a:off x="4286250" y="2628900"/>
            <a:ext cx="1714500" cy="800100"/>
          </a:xfrm>
          <a:prstGeom prst="straightConnector1">
            <a:avLst/>
          </a:prstGeom>
          <a:ln w="3492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485900" y="2400300"/>
            <a:ext cx="1960880" cy="368300"/>
          </a:xfrm>
          <a:prstGeom prst="rect">
            <a:avLst/>
          </a:prstGeom>
          <a:noFill/>
          <a:ln w="34925">
            <a:solidFill>
              <a:srgbClr val="C00000"/>
            </a:solidFill>
          </a:ln>
        </p:spPr>
        <p:txBody>
          <a:bodyPr wrap="none" rtlCol="0">
            <a:spAutoFit/>
          </a:bodyPr>
          <a:lstStyle/>
          <a:p>
            <a:r>
              <a:rPr lang="en-US" sz="1800" b="1" dirty="0"/>
              <a:t>Joint probability</a:t>
            </a:r>
            <a:endParaRPr lang="en-US" sz="1800" b="1" dirty="0"/>
          </a:p>
        </p:txBody>
      </p:sp>
      <p:cxnSp>
        <p:nvCxnSpPr>
          <p:cNvPr id="11" name="Straight Arrow Connector 10"/>
          <p:cNvCxnSpPr/>
          <p:nvPr/>
        </p:nvCxnSpPr>
        <p:spPr>
          <a:xfrm>
            <a:off x="2286000" y="2743200"/>
            <a:ext cx="800100" cy="800100"/>
          </a:xfrm>
          <a:prstGeom prst="straightConnector1">
            <a:avLst/>
          </a:prstGeom>
          <a:ln w="3492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200650" y="2628900"/>
            <a:ext cx="800100" cy="742950"/>
          </a:xfrm>
          <a:prstGeom prst="straightConnector1">
            <a:avLst/>
          </a:prstGeom>
          <a:ln w="3492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72150" y="4400550"/>
            <a:ext cx="2672080" cy="368300"/>
          </a:xfrm>
          <a:prstGeom prst="rect">
            <a:avLst/>
          </a:prstGeom>
          <a:noFill/>
          <a:ln w="34925">
            <a:solidFill>
              <a:srgbClr val="C00000"/>
            </a:solidFill>
          </a:ln>
        </p:spPr>
        <p:txBody>
          <a:bodyPr wrap="none" rtlCol="0">
            <a:spAutoFit/>
          </a:bodyPr>
          <a:lstStyle/>
          <a:p>
            <a:r>
              <a:rPr lang="en-US" sz="1800" b="1" dirty="0"/>
              <a:t>Conditional probability</a:t>
            </a:r>
            <a:endParaRPr lang="en-US" sz="1800" b="1" dirty="0"/>
          </a:p>
        </p:txBody>
      </p:sp>
      <p:cxnSp>
        <p:nvCxnSpPr>
          <p:cNvPr id="16" name="Straight Arrow Connector 15"/>
          <p:cNvCxnSpPr/>
          <p:nvPr/>
        </p:nvCxnSpPr>
        <p:spPr>
          <a:xfrm flipH="1" flipV="1">
            <a:off x="5262563" y="4284345"/>
            <a:ext cx="457200" cy="344575"/>
          </a:xfrm>
          <a:prstGeom prst="straightConnector1">
            <a:avLst/>
          </a:prstGeom>
          <a:ln w="3492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0"/>
                            </p:stCondLst>
                            <p:childTnLst>
                              <p:par>
                                <p:cTn id="28" presetID="22" presetClass="entr" presetSubtype="1"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0" grpId="0" bldLvl="0" animBg="1"/>
      <p:bldP spid="15"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1485900" y="342900"/>
            <a:ext cx="6172200" cy="514350"/>
          </a:xfrm>
        </p:spPr>
        <p:txBody>
          <a:bodyPr>
            <a:normAutofit fontScale="90000"/>
          </a:bodyPr>
          <a:lstStyle/>
          <a:p>
            <a:pPr eaLnBrk="1" hangingPunct="1"/>
            <a:r>
              <a:rPr lang="en-US" sz="2700" dirty="0"/>
              <a:t>Example : Tossing a Coin</a:t>
            </a:r>
            <a:endParaRPr lang="en-US" sz="2700" dirty="0"/>
          </a:p>
        </p:txBody>
      </p:sp>
      <p:sp>
        <p:nvSpPr>
          <p:cNvPr id="11267" name="Rectangle 3"/>
          <p:cNvSpPr>
            <a:spLocks noGrp="1" noChangeArrowheads="1"/>
          </p:cNvSpPr>
          <p:nvPr>
            <p:ph type="body" idx="1"/>
          </p:nvPr>
        </p:nvSpPr>
        <p:spPr>
          <a:xfrm>
            <a:off x="1543050" y="857250"/>
            <a:ext cx="6172200" cy="3886200"/>
          </a:xfrm>
        </p:spPr>
        <p:txBody>
          <a:bodyPr/>
          <a:lstStyle/>
          <a:p>
            <a:pPr marL="0" indent="0" eaLnBrk="1" hangingPunct="1">
              <a:buFont typeface="Wingdings" panose="05000000000000000000" pitchFamily="2" charset="2"/>
              <a:buNone/>
              <a:defRPr/>
            </a:pPr>
            <a:r>
              <a:rPr lang="en-US" sz="2100" dirty="0"/>
              <a:t>A coin is flipped and a die is rolled. Find the probability of getting a head on the coin and a 4 on the die.</a:t>
            </a:r>
            <a:endParaRPr lang="en-US" sz="2100" dirty="0"/>
          </a:p>
          <a:p>
            <a:pPr marL="0" indent="0" eaLnBrk="1" hangingPunct="1">
              <a:buFont typeface="Wingdings" panose="05000000000000000000" pitchFamily="2" charset="2"/>
              <a:buNone/>
              <a:defRPr/>
            </a:pPr>
            <a:endParaRPr lang="en-US" sz="2100" dirty="0"/>
          </a:p>
          <a:p>
            <a:pPr marL="0" indent="0" eaLnBrk="1" hangingPunct="1">
              <a:buFont typeface="Wingdings" panose="05000000000000000000" pitchFamily="2" charset="2"/>
              <a:buNone/>
              <a:defRPr/>
            </a:pPr>
            <a:endParaRPr lang="en-US" sz="2100" dirty="0"/>
          </a:p>
          <a:p>
            <a:pPr marL="0" indent="0" eaLnBrk="1" hangingPunct="1">
              <a:buFont typeface="Wingdings" panose="05000000000000000000" pitchFamily="2" charset="2"/>
              <a:buNone/>
              <a:defRPr/>
            </a:pPr>
            <a:endParaRPr lang="en-US" sz="2100" dirty="0"/>
          </a:p>
          <a:p>
            <a:pPr marL="0" indent="0" eaLnBrk="1" hangingPunct="1">
              <a:buFont typeface="Wingdings" panose="05000000000000000000" pitchFamily="2" charset="2"/>
              <a:buNone/>
              <a:defRPr/>
            </a:pPr>
            <a:endParaRPr lang="en-US" sz="2100" dirty="0"/>
          </a:p>
          <a:p>
            <a:pPr marL="0" indent="0" eaLnBrk="1" hangingPunct="1">
              <a:buFont typeface="Wingdings" panose="05000000000000000000" pitchFamily="2" charset="2"/>
              <a:buNone/>
              <a:defRPr/>
            </a:pPr>
            <a:endParaRPr lang="en-US" sz="1200" dirty="0"/>
          </a:p>
          <a:p>
            <a:pPr marL="0" indent="0" eaLnBrk="1" hangingPunct="1">
              <a:buFont typeface="Wingdings" panose="05000000000000000000" pitchFamily="2" charset="2"/>
              <a:buNone/>
              <a:defRPr/>
            </a:pPr>
            <a:r>
              <a:rPr lang="en-US" sz="2100" dirty="0"/>
              <a:t>This problem could be solved using sample space.</a:t>
            </a:r>
            <a:endParaRPr lang="en-US" sz="2100" dirty="0"/>
          </a:p>
          <a:p>
            <a:pPr marL="0" indent="0" eaLnBrk="1" hangingPunct="1">
              <a:buFont typeface="Wingdings" panose="05000000000000000000" pitchFamily="2" charset="2"/>
              <a:buNone/>
              <a:defRPr/>
            </a:pPr>
            <a:r>
              <a:rPr lang="en-US" sz="2100" dirty="0"/>
              <a:t>H1, H2, H3, </a:t>
            </a:r>
            <a:r>
              <a:rPr lang="en-US" sz="2100" dirty="0">
                <a:solidFill>
                  <a:schemeClr val="bg2">
                    <a:lumMod val="60000"/>
                    <a:lumOff val="40000"/>
                  </a:schemeClr>
                </a:solidFill>
              </a:rPr>
              <a:t>H4</a:t>
            </a:r>
            <a:r>
              <a:rPr lang="en-US" sz="2100" dirty="0"/>
              <a:t>, H5, H6, T1, T2, T3, T4, T5, T6</a:t>
            </a:r>
            <a:endParaRPr lang="en-US" sz="2100" dirty="0"/>
          </a:p>
          <a:p>
            <a:pPr marL="0" indent="0" eaLnBrk="1" hangingPunct="1">
              <a:buFont typeface="Wingdings" panose="05000000000000000000" pitchFamily="2" charset="2"/>
              <a:buNone/>
              <a:defRPr/>
            </a:pPr>
            <a:endParaRPr lang="en-US" sz="2100" dirty="0"/>
          </a:p>
        </p:txBody>
      </p:sp>
      <p:sp>
        <p:nvSpPr>
          <p:cNvPr id="14342" name="Slide Number Placeholder 3"/>
          <p:cNvSpPr>
            <a:spLocks noGrp="1"/>
          </p:cNvSpPr>
          <p:nvPr>
            <p:ph type="sldNum" sz="quarter" idx="11"/>
          </p:nvPr>
        </p:nvSpPr>
        <p:spPr>
          <a:noFill/>
        </p:spPr>
        <p:txBody>
          <a:bodyPr/>
          <a:lstStyle/>
          <a:p>
            <a:fld id="{DC9F0B92-B23E-48DE-93AD-6F82C5EBA15F}" type="slidenum">
              <a:rPr lang="en-US" sz="1050"/>
            </a:fld>
            <a:endParaRPr lang="en-US" sz="1050" dirty="0"/>
          </a:p>
        </p:txBody>
      </p:sp>
      <p:graphicFrame>
        <p:nvGraphicFramePr>
          <p:cNvPr id="179202" name="Object 4"/>
          <p:cNvGraphicFramePr>
            <a:graphicFrameLocks noChangeAspect="1"/>
          </p:cNvGraphicFramePr>
          <p:nvPr/>
        </p:nvGraphicFramePr>
        <p:xfrm>
          <a:off x="2571750" y="1997869"/>
          <a:ext cx="3558779" cy="782241"/>
        </p:xfrm>
        <a:graphic>
          <a:graphicData uri="http://schemas.openxmlformats.org/presentationml/2006/ole">
            <mc:AlternateContent xmlns:mc="http://schemas.openxmlformats.org/markup-compatibility/2006">
              <mc:Choice xmlns:v="urn:schemas-microsoft-com:vml" Requires="v">
                <p:oleObj spid="_x0000_s2" name="Equation" r:id="rId1" imgW="2082800" imgH="457200" progId="">
                  <p:embed/>
                </p:oleObj>
              </mc:Choice>
              <mc:Fallback>
                <p:oleObj name="Equation" r:id="rId1" imgW="2082800" imgH="4572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997869"/>
                        <a:ext cx="3558779" cy="782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75" name="Object 51"/>
          <p:cNvGraphicFramePr>
            <a:graphicFrameLocks noChangeAspect="1"/>
          </p:cNvGraphicFramePr>
          <p:nvPr/>
        </p:nvGraphicFramePr>
        <p:xfrm>
          <a:off x="4211241" y="2646760"/>
          <a:ext cx="1389459" cy="782240"/>
        </p:xfrm>
        <a:graphic>
          <a:graphicData uri="http://schemas.openxmlformats.org/presentationml/2006/ole">
            <mc:AlternateContent xmlns:mc="http://schemas.openxmlformats.org/markup-compatibility/2006">
              <mc:Choice xmlns:v="urn:schemas-microsoft-com:vml" Requires="v">
                <p:oleObj spid="_x0000_s3" name="Equation" r:id="rId3" imgW="812165" imgH="457200" progId="">
                  <p:embed/>
                </p:oleObj>
              </mc:Choice>
              <mc:Fallback>
                <p:oleObj name="Equation" r:id="rId3" imgW="812165" imgH="457200" progId="">
                  <p:embed/>
                  <p:pic>
                    <p:nvPicPr>
                      <p:cNvPr id="0"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241" y="2646760"/>
                        <a:ext cx="1389459" cy="782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2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1485900" y="342900"/>
            <a:ext cx="6172200" cy="514350"/>
          </a:xfrm>
        </p:spPr>
        <p:txBody>
          <a:bodyPr>
            <a:normAutofit fontScale="90000"/>
          </a:bodyPr>
          <a:lstStyle/>
          <a:p>
            <a:pPr eaLnBrk="1" hangingPunct="1"/>
            <a:r>
              <a:rPr lang="en-US" sz="2700" dirty="0"/>
              <a:t>Example: Survey on Stress</a:t>
            </a:r>
            <a:endParaRPr lang="en-US" sz="2700" dirty="0"/>
          </a:p>
        </p:txBody>
      </p:sp>
      <p:sp>
        <p:nvSpPr>
          <p:cNvPr id="15365" name="Rectangle 3"/>
          <p:cNvSpPr>
            <a:spLocks noGrp="1" noChangeArrowheads="1"/>
          </p:cNvSpPr>
          <p:nvPr>
            <p:ph type="body" idx="1"/>
          </p:nvPr>
        </p:nvSpPr>
        <p:spPr>
          <a:xfrm>
            <a:off x="1543050" y="857250"/>
            <a:ext cx="6172200" cy="1714500"/>
          </a:xfrm>
        </p:spPr>
        <p:txBody>
          <a:bodyPr>
            <a:normAutofit fontScale="92500"/>
          </a:bodyPr>
          <a:lstStyle/>
          <a:p>
            <a:pPr marL="0" indent="0" eaLnBrk="1" hangingPunct="1">
              <a:buFont typeface="Wingdings" panose="05000000000000000000" pitchFamily="2" charset="2"/>
              <a:buNone/>
            </a:pPr>
            <a:r>
              <a:rPr lang="en-US" sz="2100" dirty="0"/>
              <a:t>Approximately 9% of men have a type of color blindness that prevents them from distinguishing between red and green. If 3 men are selected at random, find the probability that all of them will have this type of red-green color blindness.</a:t>
            </a:r>
            <a:endParaRPr lang="en-US" sz="2100" dirty="0"/>
          </a:p>
        </p:txBody>
      </p:sp>
      <p:sp>
        <p:nvSpPr>
          <p:cNvPr id="15366" name="Slide Number Placeholder 3"/>
          <p:cNvSpPr>
            <a:spLocks noGrp="1"/>
          </p:cNvSpPr>
          <p:nvPr>
            <p:ph type="sldNum" sz="quarter" idx="11"/>
          </p:nvPr>
        </p:nvSpPr>
        <p:spPr>
          <a:noFill/>
        </p:spPr>
        <p:txBody>
          <a:bodyPr/>
          <a:lstStyle/>
          <a:p>
            <a:fld id="{0607F6EF-37DF-406F-A4CC-59D835A5281A}" type="slidenum">
              <a:rPr lang="en-US" sz="1050"/>
            </a:fld>
            <a:endParaRPr lang="en-US" sz="1050" dirty="0"/>
          </a:p>
        </p:txBody>
      </p:sp>
      <p:graphicFrame>
        <p:nvGraphicFramePr>
          <p:cNvPr id="8" name="Object 7"/>
          <p:cNvGraphicFramePr>
            <a:graphicFrameLocks noChangeAspect="1"/>
          </p:cNvGraphicFramePr>
          <p:nvPr/>
        </p:nvGraphicFramePr>
        <p:xfrm>
          <a:off x="2000250" y="2743200"/>
          <a:ext cx="5257800" cy="1807369"/>
        </p:xfrm>
        <a:graphic>
          <a:graphicData uri="http://schemas.openxmlformats.org/presentationml/2006/ole">
            <mc:AlternateContent xmlns:mc="http://schemas.openxmlformats.org/markup-compatibility/2006">
              <mc:Choice xmlns:v="urn:schemas-microsoft-com:vml" Requires="v">
                <p:oleObj spid="_x0000_s2" name="Equation" r:id="rId1" imgW="3251200" imgH="1117600" progId="Equation.3">
                  <p:embed/>
                </p:oleObj>
              </mc:Choice>
              <mc:Fallback>
                <p:oleObj name="Equation" r:id="rId1" imgW="3251200" imgH="1117600" progId="Equation.3">
                  <p:embed/>
                  <p:pic>
                    <p:nvPicPr>
                      <p:cNvPr id="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2743200"/>
                        <a:ext cx="5257800" cy="1807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a:t>Testing For Independence </a:t>
            </a:r>
            <a:endParaRPr lang="en-US"/>
          </a:p>
        </p:txBody>
      </p:sp>
      <p:sp>
        <p:nvSpPr>
          <p:cNvPr id="3" name="Content Placeholder 2"/>
          <p:cNvSpPr>
            <a:spLocks noGrp="1"/>
          </p:cNvSpPr>
          <p:nvPr>
            <p:ph idx="1"/>
          </p:nvPr>
        </p:nvSpPr>
        <p:spPr/>
        <p:txBody>
          <a:bodyPr/>
          <a:lstStyle/>
          <a:p>
            <a:pPr>
              <a:buNone/>
            </a:pPr>
            <a:r>
              <a:rPr lang="en-US" dirty="0"/>
              <a:t>A &amp; B are independent </a:t>
            </a:r>
            <a:r>
              <a:rPr lang="en-US" dirty="0">
                <a:sym typeface="Symbol" panose="05050102010706020507"/>
              </a:rPr>
              <a:t>  P(A&amp;B) = P(A)*P(B) </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Consider the following distribution of Blood Types in 100 donors: </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r>
              <a:rPr lang="en-US" dirty="0">
                <a:sym typeface="+mn-ea"/>
              </a:rPr>
              <a:t>P(O+)  = </a:t>
            </a:r>
            <a:r>
              <a:rPr lang="en-US" dirty="0"/>
              <a:t>P(</a:t>
            </a:r>
            <a:r>
              <a:rPr lang="en-US" dirty="0" err="1"/>
              <a:t>Rh</a:t>
            </a:r>
            <a:r>
              <a:rPr lang="en-US" dirty="0"/>
              <a:t>+)</a:t>
            </a:r>
            <a:r>
              <a:rPr lang="en-US" dirty="0" err="1"/>
              <a:t>xP</a:t>
            </a:r>
            <a:r>
              <a:rPr lang="en-US" dirty="0"/>
              <a:t>(O) = .84x.45  = 0.38 </a:t>
            </a:r>
            <a:endParaRPr lang="en-US" dirty="0"/>
          </a:p>
          <a:p>
            <a:endParaRPr lang="en-US" dirty="0"/>
          </a:p>
          <a:p>
            <a:endParaRPr lang="en-US" dirty="0"/>
          </a:p>
          <a:p>
            <a:endParaRPr lang="en-US" dirty="0"/>
          </a:p>
          <a:p>
            <a:endParaRPr lang="en-US" dirty="0"/>
          </a:p>
        </p:txBody>
      </p:sp>
      <p:graphicFrame>
        <p:nvGraphicFramePr>
          <p:cNvPr id="4" name="Table 3"/>
          <p:cNvGraphicFramePr>
            <a:graphicFrameLocks noGrp="1"/>
          </p:cNvGraphicFramePr>
          <p:nvPr/>
        </p:nvGraphicFramePr>
        <p:xfrm>
          <a:off x="1812290" y="1557655"/>
          <a:ext cx="5257800" cy="2527935"/>
        </p:xfrm>
        <a:graphic>
          <a:graphicData uri="http://schemas.openxmlformats.org/drawingml/2006/table">
            <a:tbl>
              <a:tblPr firstRow="1" bandRow="1">
                <a:tableStyleId>{5C22544A-7EE6-4342-B048-85BDC9FD1C3A}</a:tableStyleId>
              </a:tblPr>
              <a:tblGrid>
                <a:gridCol w="1752600"/>
                <a:gridCol w="1752600"/>
                <a:gridCol w="1752600"/>
              </a:tblGrid>
              <a:tr h="813435">
                <a:tc>
                  <a:txBody>
                    <a:bodyPr/>
                    <a:lstStyle/>
                    <a:p>
                      <a:r>
                        <a:rPr lang="en-US" sz="1800" dirty="0"/>
                        <a:t>Blood type/RH-status</a:t>
                      </a:r>
                      <a:endParaRPr lang="en-US" sz="1800" dirty="0"/>
                    </a:p>
                  </a:txBody>
                  <a:tcPr marL="68580" marR="68580" marT="34290" marB="34290"/>
                </a:tc>
                <a:tc>
                  <a:txBody>
                    <a:bodyPr/>
                    <a:lstStyle/>
                    <a:p>
                      <a:pPr algn="ctr"/>
                      <a:r>
                        <a:rPr lang="en-US" sz="2400" dirty="0"/>
                        <a:t>RH </a:t>
                      </a:r>
                      <a:r>
                        <a:rPr lang="en-US" sz="2400" baseline="30000" dirty="0"/>
                        <a:t>+</a:t>
                      </a:r>
                      <a:endParaRPr lang="en-US" sz="2400" dirty="0"/>
                    </a:p>
                  </a:txBody>
                  <a:tcPr marL="68580" marR="68580" marT="34290" marB="34290"/>
                </a:tc>
                <a:tc>
                  <a:txBody>
                    <a:bodyPr/>
                    <a:lstStyle/>
                    <a:p>
                      <a:pPr algn="ctr"/>
                      <a:r>
                        <a:rPr lang="en-US" sz="2400" dirty="0"/>
                        <a:t>RH</a:t>
                      </a:r>
                      <a:r>
                        <a:rPr lang="en-US" sz="2400" baseline="30000" dirty="0"/>
                        <a:t>-</a:t>
                      </a:r>
                      <a:endParaRPr lang="en-US" sz="2400" dirty="0"/>
                    </a:p>
                  </a:txBody>
                  <a:tcPr marL="68580" marR="68580" marT="34290" marB="34290"/>
                </a:tc>
              </a:tr>
              <a:tr h="342900">
                <a:tc>
                  <a:txBody>
                    <a:bodyPr/>
                    <a:lstStyle/>
                    <a:p>
                      <a:pPr algn="ctr"/>
                      <a:r>
                        <a:rPr lang="en-US" sz="1800" dirty="0"/>
                        <a:t>O</a:t>
                      </a:r>
                      <a:endParaRPr lang="en-US" sz="1800" dirty="0"/>
                    </a:p>
                  </a:txBody>
                  <a:tcPr marL="68580" marR="68580" marT="34290" marB="34290"/>
                </a:tc>
                <a:tc>
                  <a:txBody>
                    <a:bodyPr/>
                    <a:lstStyle/>
                    <a:p>
                      <a:pPr algn="ctr"/>
                      <a:r>
                        <a:rPr lang="en-US" sz="1800" dirty="0"/>
                        <a:t>38</a:t>
                      </a:r>
                      <a:endParaRPr lang="en-US" sz="1800" dirty="0"/>
                    </a:p>
                  </a:txBody>
                  <a:tcPr marL="68580" marR="68580" marT="34290" marB="34290"/>
                </a:tc>
                <a:tc>
                  <a:txBody>
                    <a:bodyPr/>
                    <a:lstStyle/>
                    <a:p>
                      <a:pPr algn="ctr"/>
                      <a:r>
                        <a:rPr lang="en-US" sz="1800" dirty="0"/>
                        <a:t>7</a:t>
                      </a:r>
                      <a:endParaRPr lang="en-US" sz="1800" dirty="0"/>
                    </a:p>
                  </a:txBody>
                  <a:tcPr marL="68580" marR="68580" marT="34290" marB="34290"/>
                </a:tc>
              </a:tr>
              <a:tr h="342900">
                <a:tc>
                  <a:txBody>
                    <a:bodyPr/>
                    <a:lstStyle/>
                    <a:p>
                      <a:pPr algn="ctr"/>
                      <a:r>
                        <a:rPr lang="en-US" sz="1800" dirty="0"/>
                        <a:t>A</a:t>
                      </a:r>
                      <a:endParaRPr lang="en-US" sz="1800" dirty="0"/>
                    </a:p>
                  </a:txBody>
                  <a:tcPr marL="68580" marR="68580" marT="34290" marB="34290"/>
                </a:tc>
                <a:tc>
                  <a:txBody>
                    <a:bodyPr/>
                    <a:lstStyle/>
                    <a:p>
                      <a:pPr algn="ctr"/>
                      <a:r>
                        <a:rPr lang="en-US" sz="1800" dirty="0"/>
                        <a:t>34</a:t>
                      </a:r>
                      <a:endParaRPr lang="en-US" sz="1800" dirty="0"/>
                    </a:p>
                  </a:txBody>
                  <a:tcPr marL="68580" marR="68580" marT="34290" marB="34290"/>
                </a:tc>
                <a:tc>
                  <a:txBody>
                    <a:bodyPr/>
                    <a:lstStyle/>
                    <a:p>
                      <a:pPr algn="ctr"/>
                      <a:r>
                        <a:rPr lang="en-US" sz="1800" dirty="0"/>
                        <a:t>6</a:t>
                      </a:r>
                      <a:endParaRPr lang="en-US" sz="1800" dirty="0"/>
                    </a:p>
                  </a:txBody>
                  <a:tcPr marL="68580" marR="68580" marT="34290" marB="34290"/>
                </a:tc>
              </a:tr>
              <a:tr h="342900">
                <a:tc>
                  <a:txBody>
                    <a:bodyPr/>
                    <a:lstStyle/>
                    <a:p>
                      <a:pPr algn="ctr"/>
                      <a:r>
                        <a:rPr lang="en-US" sz="1800" dirty="0"/>
                        <a:t>B</a:t>
                      </a:r>
                      <a:endParaRPr lang="en-US" sz="1800" dirty="0"/>
                    </a:p>
                  </a:txBody>
                  <a:tcPr marL="68580" marR="68580" marT="34290" marB="34290"/>
                </a:tc>
                <a:tc>
                  <a:txBody>
                    <a:bodyPr/>
                    <a:lstStyle/>
                    <a:p>
                      <a:pPr algn="ctr"/>
                      <a:r>
                        <a:rPr lang="en-US" sz="1800" dirty="0"/>
                        <a:t>9</a:t>
                      </a:r>
                      <a:endParaRPr lang="en-US" sz="1800" dirty="0"/>
                    </a:p>
                  </a:txBody>
                  <a:tcPr marL="68580" marR="68580" marT="34290" marB="34290"/>
                </a:tc>
                <a:tc>
                  <a:txBody>
                    <a:bodyPr/>
                    <a:lstStyle/>
                    <a:p>
                      <a:pPr algn="ctr"/>
                      <a:r>
                        <a:rPr lang="en-US" sz="1800" dirty="0"/>
                        <a:t>2</a:t>
                      </a:r>
                      <a:endParaRPr lang="en-US" sz="1800" dirty="0"/>
                    </a:p>
                  </a:txBody>
                  <a:tcPr marL="68580" marR="68580" marT="34290" marB="34290"/>
                </a:tc>
              </a:tr>
              <a:tr h="342900">
                <a:tc>
                  <a:txBody>
                    <a:bodyPr/>
                    <a:lstStyle/>
                    <a:p>
                      <a:pPr algn="ctr"/>
                      <a:r>
                        <a:rPr lang="en-US" sz="1800" dirty="0"/>
                        <a:t>AB</a:t>
                      </a:r>
                      <a:endParaRPr lang="en-US" sz="1800" dirty="0"/>
                    </a:p>
                  </a:txBody>
                  <a:tcPr marL="68580" marR="68580" marT="34290" marB="34290"/>
                </a:tc>
                <a:tc>
                  <a:txBody>
                    <a:bodyPr/>
                    <a:lstStyle/>
                    <a:p>
                      <a:pPr algn="ctr"/>
                      <a:r>
                        <a:rPr lang="en-US" sz="1800" dirty="0"/>
                        <a:t>3</a:t>
                      </a:r>
                      <a:endParaRPr lang="en-US" sz="1800" dirty="0"/>
                    </a:p>
                  </a:txBody>
                  <a:tcPr marL="68580" marR="68580" marT="34290" marB="34290"/>
                </a:tc>
                <a:tc>
                  <a:txBody>
                    <a:bodyPr/>
                    <a:lstStyle/>
                    <a:p>
                      <a:pPr algn="ctr"/>
                      <a:r>
                        <a:rPr lang="en-US" sz="1800" dirty="0"/>
                        <a:t>1</a:t>
                      </a:r>
                      <a:endParaRPr lang="en-US" sz="1800" dirty="0"/>
                    </a:p>
                  </a:txBody>
                  <a:tcPr marL="68580" marR="68580" marT="34290" marB="34290"/>
                </a:tc>
              </a:tr>
              <a:tr h="342900">
                <a:tc>
                  <a:txBody>
                    <a:bodyPr/>
                    <a:lstStyle/>
                    <a:p>
                      <a:pPr algn="ctr"/>
                      <a:r>
                        <a:rPr lang="en-US" sz="1800" dirty="0"/>
                        <a:t>Total</a:t>
                      </a:r>
                      <a:endParaRPr lang="en-US" sz="1800" dirty="0"/>
                    </a:p>
                  </a:txBody>
                  <a:tcPr marL="68580" marR="68580" marT="34290" marB="34290"/>
                </a:tc>
                <a:tc>
                  <a:txBody>
                    <a:bodyPr/>
                    <a:lstStyle/>
                    <a:p>
                      <a:pPr algn="ctr"/>
                      <a:r>
                        <a:rPr lang="en-US" sz="1800" dirty="0"/>
                        <a:t>84</a:t>
                      </a:r>
                      <a:endParaRPr lang="en-US" sz="1800" dirty="0"/>
                    </a:p>
                  </a:txBody>
                  <a:tcPr marL="68580" marR="68580" marT="34290" marB="34290"/>
                </a:tc>
                <a:tc>
                  <a:txBody>
                    <a:bodyPr/>
                    <a:lstStyle/>
                    <a:p>
                      <a:pPr algn="ctr"/>
                      <a:r>
                        <a:rPr lang="en-US" sz="1800" dirty="0"/>
                        <a:t>16</a:t>
                      </a:r>
                      <a:endParaRPr lang="en-US" sz="1800" dirty="0"/>
                    </a:p>
                  </a:txBody>
                  <a:tcPr marL="68580" marR="68580" marT="34290" marB="34290"/>
                </a:tc>
              </a:tr>
            </a:tbl>
          </a:graphicData>
        </a:graphic>
      </p:graphicFrame>
      <p:sp>
        <p:nvSpPr>
          <p:cNvPr id="5" name="Title 4"/>
          <p:cNvSpPr>
            <a:spLocks noGrp="1"/>
          </p:cNvSpPr>
          <p:nvPr>
            <p:ph type="title"/>
          </p:nvPr>
        </p:nvSpPr>
        <p:spPr/>
        <p:txBody>
          <a:bodyPr>
            <a:normAutofit fontScale="90000"/>
          </a:bodyPr>
          <a:lstStyle/>
          <a:p>
            <a:r>
              <a:rPr lang="en-US"/>
              <a:t>Is Blood Type independednt of RH factor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19"/>
          <p:cNvSpPr txBox="1">
            <a:spLocks noGrp="1"/>
          </p:cNvSpPr>
          <p:nvPr>
            <p:ph type="title"/>
          </p:nvPr>
        </p:nvSpPr>
        <p:spPr>
          <a:xfrm>
            <a:off x="311700" y="4577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Which are dependent and independent events ?</a:t>
            </a:r>
            <a:endParaRPr lang="en-US"/>
          </a:p>
        </p:txBody>
      </p:sp>
      <p:sp>
        <p:nvSpPr>
          <p:cNvPr id="1215" name="Google Shape;1215;p1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AutoNum type="alphaUcParenR"/>
            </a:pPr>
            <a:r>
              <a:rPr lang="en-US"/>
              <a:t>The probability of being offered a job having made it to the final interview stage</a:t>
            </a:r>
            <a:endParaRPr lang="en-US"/>
          </a:p>
          <a:p>
            <a:pPr marL="457200" lvl="0" indent="-342900" algn="l" rtl="0">
              <a:lnSpc>
                <a:spcPct val="115000"/>
              </a:lnSpc>
              <a:spcBef>
                <a:spcPts val="0"/>
              </a:spcBef>
              <a:spcAft>
                <a:spcPts val="0"/>
              </a:spcAft>
              <a:buSzPts val="1800"/>
              <a:buAutoNum type="alphaUcParenR"/>
            </a:pPr>
            <a:r>
              <a:rPr lang="en-US"/>
              <a:t>The probability of rolling a 6 within two attempts using a fair dice</a:t>
            </a:r>
            <a:endParaRPr lang="en-US"/>
          </a:p>
          <a:p>
            <a:pPr marL="457200" lvl="0" indent="-342900" algn="l" rtl="0">
              <a:lnSpc>
                <a:spcPct val="115000"/>
              </a:lnSpc>
              <a:spcBef>
                <a:spcPts val="0"/>
              </a:spcBef>
              <a:spcAft>
                <a:spcPts val="0"/>
              </a:spcAft>
              <a:buSzPts val="1800"/>
              <a:buAutoNum type="alphaUcParenR"/>
            </a:pPr>
            <a:r>
              <a:rPr lang="en-US"/>
              <a:t>The probability of more than 100 mm of rain given that it is July</a:t>
            </a:r>
            <a:endParaRPr lang="en-US"/>
          </a:p>
          <a:p>
            <a:pPr marL="457200" lvl="0" indent="-342900" algn="l" rtl="0">
              <a:lnSpc>
                <a:spcPct val="115000"/>
              </a:lnSpc>
              <a:spcBef>
                <a:spcPts val="0"/>
              </a:spcBef>
              <a:spcAft>
                <a:spcPts val="0"/>
              </a:spcAft>
              <a:buSzPts val="1800"/>
              <a:buAutoNum type="alphaUcParenR"/>
            </a:pPr>
            <a:r>
              <a:rPr lang="en-US"/>
              <a:t>The probability of winning a lottery</a:t>
            </a:r>
            <a:endParaRPr lang="en-US"/>
          </a:p>
          <a:p>
            <a:pPr marL="457200" lvl="0" indent="-342900" algn="l" rtl="0">
              <a:lnSpc>
                <a:spcPct val="115000"/>
              </a:lnSpc>
              <a:spcBef>
                <a:spcPts val="0"/>
              </a:spcBef>
              <a:spcAft>
                <a:spcPts val="0"/>
              </a:spcAft>
              <a:buSzPts val="1800"/>
              <a:buAutoNum type="alphaUcParenR"/>
            </a:pPr>
            <a:r>
              <a:rPr lang="en-US"/>
              <a:t>The probability of flipping a coin and getting heads given today is Friday</a:t>
            </a:r>
            <a:endParaRPr lang="en-US"/>
          </a:p>
          <a:p>
            <a:pPr marL="457200" lvl="0" indent="-342900" algn="l" rtl="0">
              <a:lnSpc>
                <a:spcPct val="115000"/>
              </a:lnSpc>
              <a:spcBef>
                <a:spcPts val="0"/>
              </a:spcBef>
              <a:spcAft>
                <a:spcPts val="0"/>
              </a:spcAft>
              <a:buSzPts val="1800"/>
              <a:buAutoNum type="alphaUcParenR"/>
            </a:pPr>
            <a:r>
              <a:rPr lang="en-US"/>
              <a:t>The probability of </a:t>
            </a:r>
            <a:r>
              <a:rPr lang="en-IN" altLang="en-US"/>
              <a:t>RCB</a:t>
            </a:r>
            <a:r>
              <a:rPr lang="en-US"/>
              <a:t> winning IPL again given they</a:t>
            </a:r>
            <a:r>
              <a:rPr lang="en-IN" altLang="en-US"/>
              <a:t> have Kohli </a:t>
            </a:r>
            <a:endParaRPr lang="en-IN" altLang="en-US"/>
          </a:p>
        </p:txBody>
      </p:sp>
      <p:pic>
        <p:nvPicPr>
          <p:cNvPr id="1216" name="Google Shape;1216;p119"/>
          <p:cNvPicPr preferRelativeResize="0"/>
          <p:nvPr/>
        </p:nvPicPr>
        <p:blipFill rotWithShape="1">
          <a:blip r:embed="rId1"/>
          <a:srcRect/>
          <a:stretch>
            <a:fillRect/>
          </a:stretch>
        </p:blipFill>
        <p:spPr>
          <a:xfrm>
            <a:off x="66675" y="15125"/>
            <a:ext cx="593725" cy="593725"/>
          </a:xfrm>
          <a:prstGeom prst="rect">
            <a:avLst/>
          </a:prstGeom>
          <a:noFill/>
          <a:ln>
            <a:noFill/>
          </a:ln>
        </p:spPr>
      </p:pic>
      <p:sp>
        <p:nvSpPr>
          <p:cNvPr id="2" name="Google Shape;352;p38"/>
          <p:cNvSpPr txBox="1"/>
          <p:nvPr/>
        </p:nvSpPr>
        <p:spPr>
          <a:xfrm>
            <a:off x="1701166" y="1609725"/>
            <a:ext cx="949299" cy="2514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FF0000"/>
                </a:solidFill>
                <a:latin typeface="Arial" panose="020B0604020202020204"/>
                <a:ea typeface="Arial" panose="020B0604020202020204"/>
                <a:cs typeface="Arial" panose="020B0604020202020204"/>
                <a:sym typeface="Arial" panose="020B0604020202020204"/>
              </a:rPr>
              <a:t>D</a:t>
            </a:r>
            <a:r>
              <a:rPr lang="en-IN" altLang="en-US" sz="1050" b="1" i="0" u="none" strike="noStrike" cap="none">
                <a:solidFill>
                  <a:srgbClr val="FF0000"/>
                </a:solidFill>
                <a:latin typeface="Arial" panose="020B0604020202020204"/>
                <a:ea typeface="Arial" panose="020B0604020202020204"/>
                <a:cs typeface="Arial" panose="020B0604020202020204"/>
                <a:sym typeface="Arial" panose="020B0604020202020204"/>
              </a:rPr>
              <a:t>ependent</a:t>
            </a:r>
            <a:endParaRPr lang="en-IN" altLang="en-US" sz="1050" b="1"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3" name="Google Shape;352;p38"/>
          <p:cNvSpPr txBox="1"/>
          <p:nvPr/>
        </p:nvSpPr>
        <p:spPr>
          <a:xfrm>
            <a:off x="7479665" y="1927225"/>
            <a:ext cx="1400175" cy="2514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altLang="en-US" sz="1050" b="1" i="0" u="none" strike="noStrike" cap="none">
                <a:solidFill>
                  <a:srgbClr val="FF0000"/>
                </a:solidFill>
                <a:latin typeface="Arial" panose="020B0604020202020204"/>
                <a:ea typeface="Arial" panose="020B0604020202020204"/>
                <a:cs typeface="Arial" panose="020B0604020202020204"/>
                <a:sym typeface="Arial" panose="020B0604020202020204"/>
              </a:rPr>
              <a:t>Independent</a:t>
            </a:r>
            <a:endParaRPr lang="en-IN" altLang="en-US" sz="1050" b="1"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4" name="Google Shape;352;p38"/>
          <p:cNvSpPr txBox="1"/>
          <p:nvPr/>
        </p:nvSpPr>
        <p:spPr>
          <a:xfrm>
            <a:off x="4425316" y="2530475"/>
            <a:ext cx="949299" cy="2514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FF0000"/>
                </a:solidFill>
                <a:latin typeface="Arial" panose="020B0604020202020204"/>
                <a:ea typeface="Arial" panose="020B0604020202020204"/>
                <a:cs typeface="Arial" panose="020B0604020202020204"/>
                <a:sym typeface="Arial" panose="020B0604020202020204"/>
              </a:rPr>
              <a:t>D</a:t>
            </a:r>
            <a:r>
              <a:rPr lang="en-IN" altLang="en-US" sz="1050" b="1" i="0" u="none" strike="noStrike" cap="none">
                <a:solidFill>
                  <a:srgbClr val="FF0000"/>
                </a:solidFill>
                <a:latin typeface="Arial" panose="020B0604020202020204"/>
                <a:ea typeface="Arial" panose="020B0604020202020204"/>
                <a:cs typeface="Arial" panose="020B0604020202020204"/>
                <a:sym typeface="Arial" panose="020B0604020202020204"/>
              </a:rPr>
              <a:t>ependent</a:t>
            </a:r>
            <a:endParaRPr lang="en-IN" altLang="en-US" sz="1050" b="1"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5" name="Google Shape;352;p38"/>
          <p:cNvSpPr txBox="1"/>
          <p:nvPr/>
        </p:nvSpPr>
        <p:spPr>
          <a:xfrm>
            <a:off x="8061960" y="2873375"/>
            <a:ext cx="1082040" cy="2514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altLang="en-US" sz="1050" b="1" i="0" u="none" strike="noStrike" cap="none">
                <a:solidFill>
                  <a:srgbClr val="FF0000"/>
                </a:solidFill>
                <a:latin typeface="Arial" panose="020B0604020202020204"/>
                <a:ea typeface="Arial" panose="020B0604020202020204"/>
                <a:cs typeface="Arial" panose="020B0604020202020204"/>
                <a:sym typeface="Arial" panose="020B0604020202020204"/>
              </a:rPr>
              <a:t>Independent</a:t>
            </a:r>
            <a:endParaRPr lang="en-IN" altLang="en-US" sz="1050" b="1"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 name="Google Shape;352;p38"/>
          <p:cNvSpPr txBox="1"/>
          <p:nvPr/>
        </p:nvSpPr>
        <p:spPr>
          <a:xfrm>
            <a:off x="7409816" y="3197225"/>
            <a:ext cx="949299" cy="2514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FF0000"/>
                </a:solidFill>
                <a:latin typeface="Arial" panose="020B0604020202020204"/>
                <a:ea typeface="Arial" panose="020B0604020202020204"/>
                <a:cs typeface="Arial" panose="020B0604020202020204"/>
                <a:sym typeface="Arial" panose="020B0604020202020204"/>
              </a:rPr>
              <a:t>D</a:t>
            </a:r>
            <a:r>
              <a:rPr lang="en-IN" altLang="en-US" sz="1050" b="1" i="0" u="none" strike="noStrike" cap="none">
                <a:solidFill>
                  <a:srgbClr val="FF0000"/>
                </a:solidFill>
                <a:latin typeface="Arial" panose="020B0604020202020204"/>
                <a:ea typeface="Arial" panose="020B0604020202020204"/>
                <a:cs typeface="Arial" panose="020B0604020202020204"/>
                <a:sym typeface="Arial" panose="020B0604020202020204"/>
              </a:rPr>
              <a:t>ependent?</a:t>
            </a:r>
            <a:endParaRPr lang="en-IN" altLang="en-US" sz="1050" b="1"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20"/>
          <p:cNvSpPr txBox="1">
            <a:spLocks noGrp="1"/>
          </p:cNvSpPr>
          <p:nvPr>
            <p:ph type="title"/>
          </p:nvPr>
        </p:nvSpPr>
        <p:spPr>
          <a:xfrm>
            <a:off x="1485900" y="228600"/>
            <a:ext cx="6172200" cy="685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sz="3000"/>
              <a:t> Conditional Probability</a:t>
            </a:r>
            <a:r>
              <a:rPr lang="en-US"/>
              <a:t> </a:t>
            </a:r>
            <a:endParaRPr lang="en-US"/>
          </a:p>
        </p:txBody>
      </p:sp>
      <p:sp>
        <p:nvSpPr>
          <p:cNvPr id="1223" name="Google Shape;1223;p120"/>
          <p:cNvSpPr/>
          <p:nvPr/>
        </p:nvSpPr>
        <p:spPr>
          <a:xfrm>
            <a:off x="1543050" y="857250"/>
            <a:ext cx="6000750" cy="1200329"/>
          </a:xfrm>
          <a:prstGeom prst="rect">
            <a:avLst/>
          </a:prstGeom>
          <a:noFill/>
          <a:ln>
            <a:noFill/>
          </a:ln>
        </p:spPr>
        <p:txBody>
          <a:bodyPr spcFirstLastPara="1" wrap="square" lIns="91425" tIns="45700" rIns="91425" bIns="45700" anchor="t" anchorCtr="0">
            <a:noAutofit/>
          </a:bodyPr>
          <a:lstStyle/>
          <a:p>
            <a:pPr marL="0" marR="0" lvl="0" indent="-114300" algn="l" rtl="0">
              <a:lnSpc>
                <a:spcPct val="100000"/>
              </a:lnSpc>
              <a:spcBef>
                <a:spcPts val="0"/>
              </a:spcBef>
              <a:spcAft>
                <a:spcPts val="0"/>
              </a:spcAft>
              <a:buClr>
                <a:schemeClr val="dk2"/>
              </a:buClr>
              <a:buSzPts val="1800"/>
              <a:buFont typeface="Noto Sans Symbols"/>
              <a:buChar char="■"/>
            </a:pPr>
            <a:r>
              <a:rPr lang="en-US" sz="2400" b="1" i="0" u="none" strike="noStrike" cap="none">
                <a:solidFill>
                  <a:srgbClr val="000099"/>
                </a:solidFill>
                <a:latin typeface="Arial" panose="020B0604020202020204"/>
                <a:ea typeface="Arial" panose="020B0604020202020204"/>
                <a:cs typeface="Arial" panose="020B0604020202020204"/>
                <a:sym typeface="Arial" panose="020B0604020202020204"/>
              </a:rPr>
              <a:t>Conditional probability</a:t>
            </a:r>
            <a:r>
              <a:rPr lang="en-US" sz="2400" b="0" i="0" u="none" strike="noStrike" cap="none">
                <a:solidFill>
                  <a:srgbClr val="000000"/>
                </a:solidFill>
                <a:latin typeface="Arial" panose="020B0604020202020204"/>
                <a:ea typeface="Arial" panose="020B0604020202020204"/>
                <a:cs typeface="Arial" panose="020B0604020202020204"/>
                <a:sym typeface="Arial" panose="020B0604020202020204"/>
              </a:rPr>
              <a:t> is the probability that the second event </a:t>
            </a:r>
            <a:r>
              <a:rPr lang="en-US" sz="2400" b="0" i="1" u="none" strike="noStrike" cap="none">
                <a:solidFill>
                  <a:srgbClr val="000000"/>
                </a:solidFill>
                <a:latin typeface="Arial" panose="020B0604020202020204"/>
                <a:ea typeface="Arial" panose="020B0604020202020204"/>
                <a:cs typeface="Arial" panose="020B0604020202020204"/>
                <a:sym typeface="Arial" panose="020B0604020202020204"/>
              </a:rPr>
              <a:t>B</a:t>
            </a:r>
            <a:r>
              <a:rPr lang="en-US" sz="2400" b="0" i="0" u="none" strike="noStrike" cap="none">
                <a:solidFill>
                  <a:srgbClr val="000000"/>
                </a:solidFill>
                <a:latin typeface="Arial" panose="020B0604020202020204"/>
                <a:ea typeface="Arial" panose="020B0604020202020204"/>
                <a:cs typeface="Arial" panose="020B0604020202020204"/>
                <a:sym typeface="Arial" panose="020B0604020202020204"/>
              </a:rPr>
              <a:t> occurs given that the first event </a:t>
            </a:r>
            <a:r>
              <a:rPr lang="en-US" sz="2400" b="0" i="1" u="none" strike="noStrike" cap="none">
                <a:solidFill>
                  <a:srgbClr val="000000"/>
                </a:solidFill>
                <a:latin typeface="Arial" panose="020B0604020202020204"/>
                <a:ea typeface="Arial" panose="020B0604020202020204"/>
                <a:cs typeface="Arial" panose="020B0604020202020204"/>
                <a:sym typeface="Arial" panose="020B0604020202020204"/>
              </a:rPr>
              <a:t>A</a:t>
            </a:r>
            <a:r>
              <a:rPr lang="en-US" sz="2400" b="0" i="0" u="none" strike="noStrike" cap="none">
                <a:solidFill>
                  <a:srgbClr val="000000"/>
                </a:solidFill>
                <a:latin typeface="Arial" panose="020B0604020202020204"/>
                <a:ea typeface="Arial" panose="020B0604020202020204"/>
                <a:cs typeface="Arial" panose="020B0604020202020204"/>
                <a:sym typeface="Arial" panose="020B0604020202020204"/>
              </a:rPr>
              <a:t> has occurred.</a:t>
            </a:r>
            <a:endParaRPr lang="en-US"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224" name="Google Shape;1224;p120"/>
          <p:cNvPicPr preferRelativeResize="0"/>
          <p:nvPr/>
        </p:nvPicPr>
        <p:blipFill rotWithShape="1">
          <a:blip r:embed="rId1"/>
          <a:srcRect/>
          <a:stretch>
            <a:fillRect/>
          </a:stretch>
        </p:blipFill>
        <p:spPr>
          <a:xfrm>
            <a:off x="2514600" y="2400300"/>
            <a:ext cx="3550444" cy="1532334"/>
          </a:xfrm>
          <a:prstGeom prst="rect">
            <a:avLst/>
          </a:prstGeom>
          <a:noFill/>
          <a:ln>
            <a:noFill/>
          </a:ln>
        </p:spPr>
      </p:pic>
      <p:sp>
        <p:nvSpPr>
          <p:cNvPr id="1225" name="Google Shape;1225;p120"/>
          <p:cNvSpPr txBox="1"/>
          <p:nvPr/>
        </p:nvSpPr>
        <p:spPr>
          <a:xfrm>
            <a:off x="1771651" y="4343400"/>
            <a:ext cx="6157455"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00"/>
                </a:solidFill>
                <a:latin typeface="Arial" panose="020B0604020202020204"/>
                <a:ea typeface="Arial" panose="020B0604020202020204"/>
                <a:cs typeface="Arial" panose="020B0604020202020204"/>
                <a:sym typeface="Arial" panose="020B0604020202020204"/>
              </a:rPr>
              <a:t>Note: This may be visualized as restricting the sample space to </a:t>
            </a:r>
            <a:r>
              <a:rPr lang="en-US" sz="1500" b="1" i="1"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5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121"/>
          <p:cNvSpPr txBox="1">
            <a:spLocks noGrp="1"/>
          </p:cNvSpPr>
          <p:nvPr>
            <p:ph type="title"/>
          </p:nvPr>
        </p:nvSpPr>
        <p:spPr>
          <a:xfrm>
            <a:off x="1485900" y="342900"/>
            <a:ext cx="6172200" cy="51435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5000"/>
              <a:buNone/>
            </a:pPr>
            <a:r>
              <a:rPr lang="en-US" sz="2700"/>
              <a:t> Women in the Military</a:t>
            </a:r>
            <a:endParaRPr lang="en-US" sz="2700"/>
          </a:p>
        </p:txBody>
      </p:sp>
      <p:sp>
        <p:nvSpPr>
          <p:cNvPr id="1232" name="Google Shape;1232;p121"/>
          <p:cNvSpPr txBox="1">
            <a:spLocks noGrp="1"/>
          </p:cNvSpPr>
          <p:nvPr>
            <p:ph type="body" idx="1"/>
          </p:nvPr>
        </p:nvSpPr>
        <p:spPr>
          <a:xfrm>
            <a:off x="1543050" y="857250"/>
            <a:ext cx="6286500" cy="4000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2100"/>
              <a:t>A recent survey asked 100 people if they thought women in the armed forces should be permitted to participate in combat. The results of the survey are shown.</a:t>
            </a:r>
            <a:endParaRPr lang="en-US" sz="2100"/>
          </a:p>
          <a:p>
            <a:pPr marL="0" lvl="0" indent="0" algn="l" rtl="0">
              <a:lnSpc>
                <a:spcPct val="115000"/>
              </a:lnSpc>
              <a:spcBef>
                <a:spcPts val="0"/>
              </a:spcBef>
              <a:spcAft>
                <a:spcPts val="0"/>
              </a:spcAft>
              <a:buSzPts val="1800"/>
              <a:buNone/>
            </a:pPr>
            <a:endParaRPr sz="825"/>
          </a:p>
          <a:p>
            <a:pPr marL="0" lvl="0" indent="0" algn="l" rtl="0">
              <a:lnSpc>
                <a:spcPct val="115000"/>
              </a:lnSpc>
              <a:spcBef>
                <a:spcPts val="0"/>
              </a:spcBef>
              <a:spcAft>
                <a:spcPts val="0"/>
              </a:spcAft>
              <a:buSzPts val="1800"/>
              <a:buNone/>
            </a:pPr>
            <a:endParaRPr sz="2100"/>
          </a:p>
          <a:p>
            <a:pPr marL="0" lvl="0" indent="0" algn="l" rtl="0">
              <a:lnSpc>
                <a:spcPct val="115000"/>
              </a:lnSpc>
              <a:spcBef>
                <a:spcPts val="0"/>
              </a:spcBef>
              <a:spcAft>
                <a:spcPts val="0"/>
              </a:spcAft>
              <a:buSzPts val="1800"/>
              <a:buNone/>
            </a:pPr>
            <a:endParaRPr sz="2100"/>
          </a:p>
          <a:p>
            <a:pPr marL="0" lvl="0" indent="0" algn="l" rtl="0">
              <a:lnSpc>
                <a:spcPct val="115000"/>
              </a:lnSpc>
              <a:spcBef>
                <a:spcPts val="0"/>
              </a:spcBef>
              <a:spcAft>
                <a:spcPts val="0"/>
              </a:spcAft>
              <a:buSzPts val="1800"/>
              <a:buNone/>
            </a:pPr>
            <a:endParaRPr sz="2100"/>
          </a:p>
          <a:p>
            <a:pPr marL="0" lvl="0" indent="0" algn="l" rtl="0">
              <a:lnSpc>
                <a:spcPct val="115000"/>
              </a:lnSpc>
              <a:spcBef>
                <a:spcPts val="0"/>
              </a:spcBef>
              <a:spcAft>
                <a:spcPts val="0"/>
              </a:spcAft>
              <a:buSzPts val="1800"/>
              <a:buNone/>
            </a:pPr>
            <a:endParaRPr sz="1500"/>
          </a:p>
        </p:txBody>
      </p:sp>
      <p:sp>
        <p:nvSpPr>
          <p:cNvPr id="1233" name="Google Shape;1233;p12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234" name="Google Shape;1234;p121"/>
          <p:cNvPicPr preferRelativeResize="0"/>
          <p:nvPr/>
        </p:nvPicPr>
        <p:blipFill rotWithShape="1">
          <a:blip r:embed="rId1"/>
          <a:srcRect/>
          <a:stretch>
            <a:fillRect/>
          </a:stretch>
        </p:blipFill>
        <p:spPr>
          <a:xfrm>
            <a:off x="2628901" y="2411016"/>
            <a:ext cx="4221956" cy="153233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pic>
        <p:nvPicPr>
          <p:cNvPr id="1240" name="Google Shape;1240;p122"/>
          <p:cNvPicPr preferRelativeResize="0"/>
          <p:nvPr/>
        </p:nvPicPr>
        <p:blipFill rotWithShape="1">
          <a:blip r:embed="rId1"/>
          <a:srcRect/>
          <a:stretch>
            <a:fillRect/>
          </a:stretch>
        </p:blipFill>
        <p:spPr>
          <a:xfrm>
            <a:off x="2457451" y="1657350"/>
            <a:ext cx="4221956" cy="1532335"/>
          </a:xfrm>
          <a:prstGeom prst="rect">
            <a:avLst/>
          </a:prstGeom>
          <a:noFill/>
          <a:ln>
            <a:noFill/>
          </a:ln>
        </p:spPr>
      </p:pic>
      <p:sp>
        <p:nvSpPr>
          <p:cNvPr id="1241" name="Google Shape;1241;p122"/>
          <p:cNvSpPr txBox="1">
            <a:spLocks noGrp="1"/>
          </p:cNvSpPr>
          <p:nvPr>
            <p:ph type="title"/>
          </p:nvPr>
        </p:nvSpPr>
        <p:spPr>
          <a:xfrm>
            <a:off x="1485900" y="342900"/>
            <a:ext cx="6172200" cy="51435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5000"/>
              <a:buNone/>
            </a:pPr>
            <a:r>
              <a:rPr lang="en-US" sz="2700"/>
              <a:t>Women in the Military</a:t>
            </a:r>
            <a:endParaRPr lang="en-US" sz="2700"/>
          </a:p>
        </p:txBody>
      </p:sp>
      <p:sp>
        <p:nvSpPr>
          <p:cNvPr id="1242" name="Google Shape;1242;p122"/>
          <p:cNvSpPr txBox="1">
            <a:spLocks noGrp="1"/>
          </p:cNvSpPr>
          <p:nvPr>
            <p:ph type="body" idx="1"/>
          </p:nvPr>
        </p:nvSpPr>
        <p:spPr>
          <a:xfrm>
            <a:off x="1714500" y="857250"/>
            <a:ext cx="5829300" cy="62865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SzPct val="118000"/>
              <a:buNone/>
            </a:pPr>
            <a:r>
              <a:rPr lang="en-US"/>
              <a:t>a. Find the probability that the respondent answered yes (Y), given that the respondent was a female (F).</a:t>
            </a:r>
            <a:endParaRPr lang="en-US"/>
          </a:p>
          <a:p>
            <a:pPr marL="300355" lvl="1" indent="0" algn="l" rtl="0">
              <a:lnSpc>
                <a:spcPct val="115000"/>
              </a:lnSpc>
              <a:spcBef>
                <a:spcPts val="0"/>
              </a:spcBef>
              <a:spcAft>
                <a:spcPts val="0"/>
              </a:spcAft>
              <a:buSzPct val="92000"/>
              <a:buNone/>
            </a:pPr>
            <a:endParaRPr sz="1800" i="1"/>
          </a:p>
          <a:p>
            <a:pPr marL="300355" lvl="1" indent="0" algn="l" rtl="0">
              <a:lnSpc>
                <a:spcPct val="115000"/>
              </a:lnSpc>
              <a:spcBef>
                <a:spcPts val="0"/>
              </a:spcBef>
              <a:spcAft>
                <a:spcPts val="0"/>
              </a:spcAft>
              <a:buSzPct val="92000"/>
              <a:buNone/>
            </a:pPr>
            <a:endParaRPr sz="1800" i="1"/>
          </a:p>
          <a:p>
            <a:pPr marL="300355" lvl="1" indent="0" algn="l" rtl="0">
              <a:lnSpc>
                <a:spcPct val="115000"/>
              </a:lnSpc>
              <a:spcBef>
                <a:spcPts val="0"/>
              </a:spcBef>
              <a:spcAft>
                <a:spcPts val="0"/>
              </a:spcAft>
              <a:buSzPct val="92000"/>
              <a:buNone/>
            </a:pPr>
            <a:endParaRPr sz="1800" i="1"/>
          </a:p>
          <a:p>
            <a:pPr marL="300355" lvl="1" indent="0" algn="l" rtl="0">
              <a:lnSpc>
                <a:spcPct val="115000"/>
              </a:lnSpc>
              <a:spcBef>
                <a:spcPts val="0"/>
              </a:spcBef>
              <a:spcAft>
                <a:spcPts val="0"/>
              </a:spcAft>
              <a:buSzPct val="92000"/>
              <a:buNone/>
            </a:pPr>
            <a:endParaRPr sz="1800" i="1"/>
          </a:p>
          <a:p>
            <a:pPr marL="0" lvl="0" indent="0" algn="l" rtl="0">
              <a:lnSpc>
                <a:spcPct val="115000"/>
              </a:lnSpc>
              <a:spcBef>
                <a:spcPts val="0"/>
              </a:spcBef>
              <a:spcAft>
                <a:spcPts val="0"/>
              </a:spcAft>
              <a:buSzPct val="118000"/>
              <a:buNone/>
            </a:pPr>
            <a:endParaRPr sz="1800" i="1"/>
          </a:p>
        </p:txBody>
      </p:sp>
      <p:sp>
        <p:nvSpPr>
          <p:cNvPr id="1243" name="Google Shape;1243;p12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244" name="Google Shape;1244;p122"/>
          <p:cNvPicPr preferRelativeResize="0"/>
          <p:nvPr/>
        </p:nvPicPr>
        <p:blipFill rotWithShape="1">
          <a:blip r:embed="rId2"/>
          <a:srcRect/>
          <a:stretch>
            <a:fillRect/>
          </a:stretch>
        </p:blipFill>
        <p:spPr>
          <a:xfrm>
            <a:off x="2286000" y="3548063"/>
            <a:ext cx="3296841" cy="803672"/>
          </a:xfrm>
          <a:prstGeom prst="rect">
            <a:avLst/>
          </a:prstGeom>
          <a:noFill/>
          <a:ln>
            <a:noFill/>
          </a:ln>
        </p:spPr>
      </p:pic>
      <p:pic>
        <p:nvPicPr>
          <p:cNvPr id="1245" name="Google Shape;1245;p122"/>
          <p:cNvPicPr preferRelativeResize="0"/>
          <p:nvPr/>
        </p:nvPicPr>
        <p:blipFill rotWithShape="1">
          <a:blip r:embed="rId3"/>
          <a:srcRect/>
          <a:stretch>
            <a:fillRect/>
          </a:stretch>
        </p:blipFill>
        <p:spPr>
          <a:xfrm>
            <a:off x="5039916" y="3371851"/>
            <a:ext cx="400050" cy="564356"/>
          </a:xfrm>
          <a:prstGeom prst="rect">
            <a:avLst/>
          </a:prstGeom>
          <a:noFill/>
          <a:ln>
            <a:noFill/>
          </a:ln>
        </p:spPr>
      </p:pic>
      <p:pic>
        <p:nvPicPr>
          <p:cNvPr id="1246" name="Google Shape;1246;p122"/>
          <p:cNvPicPr preferRelativeResize="0"/>
          <p:nvPr/>
        </p:nvPicPr>
        <p:blipFill rotWithShape="1">
          <a:blip r:embed="rId4"/>
          <a:srcRect/>
          <a:stretch>
            <a:fillRect/>
          </a:stretch>
        </p:blipFill>
        <p:spPr>
          <a:xfrm>
            <a:off x="5039916" y="3935017"/>
            <a:ext cx="400050" cy="564356"/>
          </a:xfrm>
          <a:prstGeom prst="rect">
            <a:avLst/>
          </a:prstGeom>
          <a:noFill/>
          <a:ln>
            <a:noFill/>
          </a:ln>
        </p:spPr>
      </p:pic>
      <p:pic>
        <p:nvPicPr>
          <p:cNvPr id="1247" name="Google Shape;1247;p122"/>
          <p:cNvPicPr preferRelativeResize="0"/>
          <p:nvPr/>
        </p:nvPicPr>
        <p:blipFill rotWithShape="1">
          <a:blip r:embed="rId5"/>
          <a:srcRect/>
          <a:stretch>
            <a:fillRect/>
          </a:stretch>
        </p:blipFill>
        <p:spPr>
          <a:xfrm>
            <a:off x="5538787" y="3584973"/>
            <a:ext cx="585788" cy="673894"/>
          </a:xfrm>
          <a:prstGeom prst="rect">
            <a:avLst/>
          </a:prstGeom>
          <a:noFill/>
          <a:ln>
            <a:noFill/>
          </a:ln>
        </p:spPr>
      </p:pic>
      <p:pic>
        <p:nvPicPr>
          <p:cNvPr id="1248" name="Google Shape;1248;p122"/>
          <p:cNvPicPr preferRelativeResize="0"/>
          <p:nvPr/>
        </p:nvPicPr>
        <p:blipFill rotWithShape="1">
          <a:blip r:embed="rId6"/>
          <a:srcRect/>
          <a:stretch>
            <a:fillRect/>
          </a:stretch>
        </p:blipFill>
        <p:spPr>
          <a:xfrm>
            <a:off x="6106716" y="3523060"/>
            <a:ext cx="694134" cy="804863"/>
          </a:xfrm>
          <a:prstGeom prst="rect">
            <a:avLst/>
          </a:prstGeom>
          <a:noFill/>
          <a:ln>
            <a:noFill/>
          </a:ln>
        </p:spPr>
      </p:pic>
      <p:sp>
        <p:nvSpPr>
          <p:cNvPr id="1249" name="Google Shape;1249;p122"/>
          <p:cNvSpPr/>
          <p:nvPr/>
        </p:nvSpPr>
        <p:spPr>
          <a:xfrm>
            <a:off x="6225779" y="2457450"/>
            <a:ext cx="342900" cy="3429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0" name="Google Shape;1250;p122"/>
          <p:cNvSpPr/>
          <p:nvPr/>
        </p:nvSpPr>
        <p:spPr>
          <a:xfrm>
            <a:off x="4124325" y="2494360"/>
            <a:ext cx="275035" cy="273844"/>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Samples </a:t>
            </a:r>
            <a:endParaRPr lang="en-US" dirty="0"/>
          </a:p>
        </p:txBody>
      </p:sp>
      <p:sp>
        <p:nvSpPr>
          <p:cNvPr id="3" name="Content Placeholder 2"/>
          <p:cNvSpPr>
            <a:spLocks noGrp="1"/>
          </p:cNvSpPr>
          <p:nvPr>
            <p:ph idx="1"/>
          </p:nvPr>
        </p:nvSpPr>
        <p:spPr/>
        <p:txBody>
          <a:bodyPr/>
          <a:lstStyle/>
          <a:p>
            <a:endParaRPr lang="en-US" dirty="0"/>
          </a:p>
        </p:txBody>
      </p:sp>
      <p:pic>
        <p:nvPicPr>
          <p:cNvPr id="223234" name="Picture 2"/>
          <p:cNvPicPr>
            <a:picLocks noChangeAspect="1" noChangeArrowheads="1"/>
          </p:cNvPicPr>
          <p:nvPr/>
        </p:nvPicPr>
        <p:blipFill>
          <a:blip r:embed="rId1" cstate="print"/>
          <a:srcRect/>
          <a:stretch>
            <a:fillRect/>
          </a:stretch>
        </p:blipFill>
        <p:spPr bwMode="auto">
          <a:xfrm>
            <a:off x="1600200" y="1200150"/>
            <a:ext cx="5886450" cy="3199542"/>
          </a:xfrm>
          <a:prstGeom prst="rect">
            <a:avLst/>
          </a:prstGeom>
          <a:noFill/>
          <a:ln w="9525">
            <a:noFill/>
            <a:miter lim="800000"/>
            <a:headEnd/>
            <a:tailEnd/>
          </a:ln>
        </p:spPr>
      </p:pic>
      <p:sp>
        <p:nvSpPr>
          <p:cNvPr id="5" name="TextBox 4"/>
          <p:cNvSpPr txBox="1"/>
          <p:nvPr/>
        </p:nvSpPr>
        <p:spPr>
          <a:xfrm>
            <a:off x="2400300" y="4229100"/>
            <a:ext cx="4755515" cy="414020"/>
          </a:xfrm>
          <a:prstGeom prst="rect">
            <a:avLst/>
          </a:prstGeom>
          <a:noFill/>
        </p:spPr>
        <p:txBody>
          <a:bodyPr wrap="none" rtlCol="0">
            <a:spAutoFit/>
          </a:bodyPr>
          <a:lstStyle/>
          <a:p>
            <a:r>
              <a:rPr lang="en-US" sz="2100" dirty="0"/>
              <a:t>A </a:t>
            </a:r>
            <a:r>
              <a:rPr lang="en-US" sz="2100" b="1" dirty="0">
                <a:solidFill>
                  <a:srgbClr val="000099"/>
                </a:solidFill>
                <a:effectLst>
                  <a:outerShdw blurRad="38100" dist="38100" dir="2700000" algn="tl">
                    <a:srgbClr val="C0C0C0"/>
                  </a:outerShdw>
                </a:effectLst>
              </a:rPr>
              <a:t>sample</a:t>
            </a:r>
            <a:r>
              <a:rPr lang="en-US" sz="2100" dirty="0"/>
              <a:t> is a subset of the population</a:t>
            </a:r>
            <a:endParaRPr lang="en-US" sz="2100" dirty="0"/>
          </a:p>
        </p:txBody>
      </p:sp>
      <p:sp>
        <p:nvSpPr>
          <p:cNvPr id="6" name="Rectangle 5"/>
          <p:cNvSpPr/>
          <p:nvPr/>
        </p:nvSpPr>
        <p:spPr>
          <a:xfrm>
            <a:off x="4194810" y="4286250"/>
            <a:ext cx="856615" cy="285750"/>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56" name="Google Shape;1256;p123"/>
          <p:cNvPicPr preferRelativeResize="0"/>
          <p:nvPr/>
        </p:nvPicPr>
        <p:blipFill rotWithShape="1">
          <a:blip r:embed="rId1"/>
          <a:srcRect/>
          <a:stretch>
            <a:fillRect/>
          </a:stretch>
        </p:blipFill>
        <p:spPr>
          <a:xfrm>
            <a:off x="2457451" y="1657350"/>
            <a:ext cx="4221956" cy="1532335"/>
          </a:xfrm>
          <a:prstGeom prst="rect">
            <a:avLst/>
          </a:prstGeom>
          <a:noFill/>
          <a:ln>
            <a:noFill/>
          </a:ln>
        </p:spPr>
      </p:pic>
      <p:sp>
        <p:nvSpPr>
          <p:cNvPr id="1257" name="Google Shape;1257;p123"/>
          <p:cNvSpPr txBox="1">
            <a:spLocks noGrp="1"/>
          </p:cNvSpPr>
          <p:nvPr>
            <p:ph type="title"/>
          </p:nvPr>
        </p:nvSpPr>
        <p:spPr>
          <a:xfrm>
            <a:off x="1485900" y="342900"/>
            <a:ext cx="6172200" cy="51435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5000"/>
              <a:buNone/>
            </a:pPr>
            <a:r>
              <a:rPr lang="en-US" sz="2700"/>
              <a:t> Women in the Military</a:t>
            </a:r>
            <a:endParaRPr lang="en-US" sz="2700"/>
          </a:p>
        </p:txBody>
      </p:sp>
      <p:sp>
        <p:nvSpPr>
          <p:cNvPr id="1258" name="Google Shape;1258;p123"/>
          <p:cNvSpPr txBox="1">
            <a:spLocks noGrp="1"/>
          </p:cNvSpPr>
          <p:nvPr>
            <p:ph type="body" idx="1"/>
          </p:nvPr>
        </p:nvSpPr>
        <p:spPr>
          <a:xfrm>
            <a:off x="1714500" y="857250"/>
            <a:ext cx="5829300" cy="62865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SzPct val="118000"/>
              <a:buNone/>
            </a:pPr>
            <a:r>
              <a:rPr lang="en-US"/>
              <a:t>b. Find the probability that the respondent was a male (M), given that the respondent answered no (N).</a:t>
            </a:r>
            <a:endParaRPr lang="en-US"/>
          </a:p>
          <a:p>
            <a:pPr marL="300355" lvl="1" indent="0" algn="l" rtl="0">
              <a:lnSpc>
                <a:spcPct val="115000"/>
              </a:lnSpc>
              <a:spcBef>
                <a:spcPts val="0"/>
              </a:spcBef>
              <a:spcAft>
                <a:spcPts val="0"/>
              </a:spcAft>
              <a:buSzPct val="92000"/>
              <a:buNone/>
            </a:pPr>
            <a:endParaRPr sz="1800" i="1"/>
          </a:p>
          <a:p>
            <a:pPr marL="300355" lvl="1" indent="0" algn="l" rtl="0">
              <a:lnSpc>
                <a:spcPct val="115000"/>
              </a:lnSpc>
              <a:spcBef>
                <a:spcPts val="0"/>
              </a:spcBef>
              <a:spcAft>
                <a:spcPts val="0"/>
              </a:spcAft>
              <a:buSzPct val="92000"/>
              <a:buNone/>
            </a:pPr>
            <a:endParaRPr sz="1800" i="1"/>
          </a:p>
          <a:p>
            <a:pPr marL="300355" lvl="1" indent="0" algn="l" rtl="0">
              <a:lnSpc>
                <a:spcPct val="115000"/>
              </a:lnSpc>
              <a:spcBef>
                <a:spcPts val="0"/>
              </a:spcBef>
              <a:spcAft>
                <a:spcPts val="0"/>
              </a:spcAft>
              <a:buSzPct val="92000"/>
              <a:buNone/>
            </a:pPr>
            <a:endParaRPr sz="1800" i="1"/>
          </a:p>
          <a:p>
            <a:pPr marL="300355" lvl="1" indent="0" algn="l" rtl="0">
              <a:lnSpc>
                <a:spcPct val="115000"/>
              </a:lnSpc>
              <a:spcBef>
                <a:spcPts val="0"/>
              </a:spcBef>
              <a:spcAft>
                <a:spcPts val="0"/>
              </a:spcAft>
              <a:buSzPct val="92000"/>
              <a:buNone/>
            </a:pPr>
            <a:endParaRPr sz="1800" i="1"/>
          </a:p>
          <a:p>
            <a:pPr marL="0" lvl="0" indent="0" algn="l" rtl="0">
              <a:lnSpc>
                <a:spcPct val="115000"/>
              </a:lnSpc>
              <a:spcBef>
                <a:spcPts val="0"/>
              </a:spcBef>
              <a:spcAft>
                <a:spcPts val="0"/>
              </a:spcAft>
              <a:buSzPct val="118000"/>
              <a:buNone/>
            </a:pPr>
            <a:endParaRPr sz="1800" i="1"/>
          </a:p>
        </p:txBody>
      </p:sp>
      <p:sp>
        <p:nvSpPr>
          <p:cNvPr id="1259" name="Google Shape;1259;p12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260" name="Google Shape;1260;p123"/>
          <p:cNvPicPr preferRelativeResize="0"/>
          <p:nvPr/>
        </p:nvPicPr>
        <p:blipFill rotWithShape="1">
          <a:blip r:embed="rId2"/>
          <a:srcRect/>
          <a:stretch>
            <a:fillRect/>
          </a:stretch>
        </p:blipFill>
        <p:spPr>
          <a:xfrm>
            <a:off x="2177654" y="3548063"/>
            <a:ext cx="3513534" cy="803672"/>
          </a:xfrm>
          <a:prstGeom prst="rect">
            <a:avLst/>
          </a:prstGeom>
          <a:noFill/>
          <a:ln>
            <a:noFill/>
          </a:ln>
        </p:spPr>
      </p:pic>
      <p:pic>
        <p:nvPicPr>
          <p:cNvPr id="1261" name="Google Shape;1261;p123"/>
          <p:cNvPicPr preferRelativeResize="0"/>
          <p:nvPr/>
        </p:nvPicPr>
        <p:blipFill rotWithShape="1">
          <a:blip r:embed="rId3"/>
          <a:srcRect/>
          <a:stretch>
            <a:fillRect/>
          </a:stretch>
        </p:blipFill>
        <p:spPr>
          <a:xfrm>
            <a:off x="5143500" y="3371851"/>
            <a:ext cx="400050" cy="564356"/>
          </a:xfrm>
          <a:prstGeom prst="rect">
            <a:avLst/>
          </a:prstGeom>
          <a:noFill/>
          <a:ln>
            <a:noFill/>
          </a:ln>
        </p:spPr>
      </p:pic>
      <p:pic>
        <p:nvPicPr>
          <p:cNvPr id="1262" name="Google Shape;1262;p123"/>
          <p:cNvPicPr preferRelativeResize="0"/>
          <p:nvPr/>
        </p:nvPicPr>
        <p:blipFill rotWithShape="1">
          <a:blip r:embed="rId4"/>
          <a:srcRect/>
          <a:stretch>
            <a:fillRect/>
          </a:stretch>
        </p:blipFill>
        <p:spPr>
          <a:xfrm>
            <a:off x="5143500" y="3935017"/>
            <a:ext cx="400050" cy="564356"/>
          </a:xfrm>
          <a:prstGeom prst="rect">
            <a:avLst/>
          </a:prstGeom>
          <a:noFill/>
          <a:ln>
            <a:noFill/>
          </a:ln>
        </p:spPr>
      </p:pic>
      <p:pic>
        <p:nvPicPr>
          <p:cNvPr id="1263" name="Google Shape;1263;p123"/>
          <p:cNvPicPr preferRelativeResize="0"/>
          <p:nvPr/>
        </p:nvPicPr>
        <p:blipFill rotWithShape="1">
          <a:blip r:embed="rId5"/>
          <a:srcRect/>
          <a:stretch>
            <a:fillRect/>
          </a:stretch>
        </p:blipFill>
        <p:spPr>
          <a:xfrm>
            <a:off x="5704285" y="3584973"/>
            <a:ext cx="585788" cy="673894"/>
          </a:xfrm>
          <a:prstGeom prst="rect">
            <a:avLst/>
          </a:prstGeom>
          <a:noFill/>
          <a:ln>
            <a:noFill/>
          </a:ln>
        </p:spPr>
      </p:pic>
      <p:pic>
        <p:nvPicPr>
          <p:cNvPr id="1264" name="Google Shape;1264;p123"/>
          <p:cNvPicPr preferRelativeResize="0"/>
          <p:nvPr/>
        </p:nvPicPr>
        <p:blipFill rotWithShape="1">
          <a:blip r:embed="rId6"/>
          <a:srcRect/>
          <a:stretch>
            <a:fillRect/>
          </a:stretch>
        </p:blipFill>
        <p:spPr>
          <a:xfrm>
            <a:off x="6282929" y="3523060"/>
            <a:ext cx="672703" cy="804863"/>
          </a:xfrm>
          <a:prstGeom prst="rect">
            <a:avLst/>
          </a:prstGeom>
          <a:noFill/>
          <a:ln>
            <a:noFill/>
          </a:ln>
        </p:spPr>
      </p:pic>
      <p:sp>
        <p:nvSpPr>
          <p:cNvPr id="1265" name="Google Shape;1265;p123"/>
          <p:cNvSpPr/>
          <p:nvPr/>
        </p:nvSpPr>
        <p:spPr>
          <a:xfrm>
            <a:off x="5045869" y="2884885"/>
            <a:ext cx="342900" cy="3429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6" name="Google Shape;1266;p123"/>
          <p:cNvSpPr/>
          <p:nvPr/>
        </p:nvSpPr>
        <p:spPr>
          <a:xfrm>
            <a:off x="5045869" y="2151460"/>
            <a:ext cx="342900" cy="3429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485900" y="228600"/>
            <a:ext cx="6172200" cy="742950"/>
          </a:xfrm>
        </p:spPr>
        <p:txBody>
          <a:bodyPr/>
          <a:lstStyle/>
          <a:p>
            <a:pPr eaLnBrk="1" hangingPunct="1"/>
            <a:r>
              <a:rPr lang="en-US" b="1" dirty="0"/>
              <a:t>Probability Distributions</a:t>
            </a:r>
            <a:endParaRPr lang="en-US" b="1" dirty="0"/>
          </a:p>
        </p:txBody>
      </p:sp>
      <p:sp>
        <p:nvSpPr>
          <p:cNvPr id="8195" name="Rectangle 3"/>
          <p:cNvSpPr>
            <a:spLocks noGrp="1" noChangeArrowheads="1"/>
          </p:cNvSpPr>
          <p:nvPr>
            <p:ph type="body" idx="1"/>
          </p:nvPr>
        </p:nvSpPr>
        <p:spPr>
          <a:xfrm>
            <a:off x="1485900" y="971550"/>
            <a:ext cx="6057900" cy="3543300"/>
          </a:xfrm>
        </p:spPr>
        <p:txBody>
          <a:bodyPr>
            <a:normAutofit lnSpcReduction="10000"/>
          </a:bodyPr>
          <a:lstStyle/>
          <a:p>
            <a:pPr eaLnBrk="1" hangingPunct="1">
              <a:spcBef>
                <a:spcPct val="50000"/>
              </a:spcBef>
              <a:defRPr/>
            </a:pPr>
            <a:r>
              <a:rPr lang="en-US" sz="2100" dirty="0"/>
              <a:t>A </a:t>
            </a:r>
            <a:r>
              <a:rPr lang="en-US" sz="2100" b="1" dirty="0">
                <a:solidFill>
                  <a:schemeClr val="tx1"/>
                </a:solidFill>
                <a:effectLst>
                  <a:outerShdw blurRad="38100" dist="38100" dir="2700000" algn="tl">
                    <a:srgbClr val="C0C0C0"/>
                  </a:outerShdw>
                </a:effectLst>
              </a:rPr>
              <a:t>random variable</a:t>
            </a:r>
            <a:r>
              <a:rPr lang="en-US" sz="2100" dirty="0"/>
              <a:t> is a variable whose values are determined by chance.</a:t>
            </a:r>
            <a:endParaRPr lang="en-US" sz="2100" dirty="0"/>
          </a:p>
          <a:p>
            <a:pPr eaLnBrk="1" hangingPunct="1">
              <a:spcBef>
                <a:spcPct val="50000"/>
              </a:spcBef>
              <a:defRPr/>
            </a:pPr>
            <a:r>
              <a:rPr lang="en-US" sz="2100" dirty="0"/>
              <a:t>A </a:t>
            </a:r>
            <a:r>
              <a:rPr lang="en-US" sz="2100" b="1" dirty="0">
                <a:solidFill>
                  <a:schemeClr val="tx1"/>
                </a:solidFill>
                <a:effectLst>
                  <a:outerShdw blurRad="38100" dist="38100" dir="2700000" algn="tl">
                    <a:srgbClr val="C0C0C0"/>
                  </a:outerShdw>
                </a:effectLst>
              </a:rPr>
              <a:t>probability distribution</a:t>
            </a:r>
            <a:r>
              <a:rPr lang="en-US" sz="2100" dirty="0"/>
              <a:t> consists of the values a random variable can assume and the corresponding probabilities of the values.</a:t>
            </a:r>
            <a:endParaRPr lang="en-US" sz="2100" dirty="0"/>
          </a:p>
          <a:p>
            <a:pPr eaLnBrk="1" hangingPunct="1">
              <a:spcBef>
                <a:spcPct val="50000"/>
              </a:spcBef>
              <a:defRPr/>
            </a:pPr>
            <a:r>
              <a:rPr lang="en-US" sz="2100" dirty="0">
                <a:sym typeface="+mn-ea"/>
              </a:rPr>
              <a:t>The sum of the </a:t>
            </a:r>
            <a:r>
              <a:rPr lang="en-US" sz="2100" b="1" dirty="0">
                <a:solidFill>
                  <a:srgbClr val="000099"/>
                </a:solidFill>
                <a:effectLst>
                  <a:outerShdw blurRad="38100" dist="38100" dir="2700000" algn="tl">
                    <a:srgbClr val="C0C0C0"/>
                  </a:outerShdw>
                </a:effectLst>
                <a:sym typeface="+mn-ea"/>
              </a:rPr>
              <a:t>probabilities</a:t>
            </a:r>
            <a:r>
              <a:rPr lang="en-US" sz="2100" dirty="0">
                <a:sym typeface="+mn-ea"/>
              </a:rPr>
              <a:t> of all events in a sample space add up to 1.  Each probability is between 0 and 1, inclusively.</a:t>
            </a:r>
            <a:endParaRPr lang="en-US" sz="2100" dirty="0"/>
          </a:p>
        </p:txBody>
      </p:sp>
      <p:sp>
        <p:nvSpPr>
          <p:cNvPr id="26629" name="Slide Number Placeholder 5"/>
          <p:cNvSpPr>
            <a:spLocks noGrp="1"/>
          </p:cNvSpPr>
          <p:nvPr>
            <p:ph type="sldNum" sz="quarter" idx="11"/>
          </p:nvPr>
        </p:nvSpPr>
        <p:spPr>
          <a:noFill/>
        </p:spPr>
        <p:txBody>
          <a:bodyPr/>
          <a:lstStyle/>
          <a:p>
            <a:fld id="{E9801977-B473-4BE3-AD4C-04FB4D2DE126}" type="slidenum">
              <a:rPr lang="en-US" sz="1050" smtClean="0"/>
            </a:fld>
            <a:endParaRPr lang="en-US"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485900" y="342900"/>
            <a:ext cx="6172200" cy="514350"/>
          </a:xfrm>
        </p:spPr>
        <p:txBody>
          <a:bodyPr>
            <a:normAutofit fontScale="90000"/>
          </a:bodyPr>
          <a:lstStyle/>
          <a:p>
            <a:pPr eaLnBrk="1" hangingPunct="1"/>
            <a:r>
              <a:rPr lang="en-US" sz="2700" dirty="0"/>
              <a:t>Example: Tossing Coins</a:t>
            </a:r>
            <a:endParaRPr lang="en-US" sz="2700" dirty="0"/>
          </a:p>
        </p:txBody>
      </p:sp>
      <p:sp>
        <p:nvSpPr>
          <p:cNvPr id="30723" name="Rectangle 3"/>
          <p:cNvSpPr>
            <a:spLocks noGrp="1" noChangeArrowheads="1"/>
          </p:cNvSpPr>
          <p:nvPr>
            <p:ph type="body" idx="1"/>
          </p:nvPr>
        </p:nvSpPr>
        <p:spPr>
          <a:xfrm>
            <a:off x="1714500" y="857250"/>
            <a:ext cx="6057900" cy="685800"/>
          </a:xfrm>
        </p:spPr>
        <p:txBody>
          <a:bodyPr>
            <a:normAutofit fontScale="50000" lnSpcReduction="20000"/>
          </a:bodyPr>
          <a:lstStyle/>
          <a:p>
            <a:pPr marL="0" indent="0">
              <a:buFont typeface="Wingdings" panose="05000000000000000000" pitchFamily="2" charset="2"/>
              <a:buNone/>
            </a:pPr>
            <a:r>
              <a:rPr lang="en-US" sz="2100"/>
              <a:t>Represent graphically the probability distribution for the sample space for tossing three coins.</a:t>
            </a:r>
            <a:endParaRPr lang="en-US" sz="2100"/>
          </a:p>
          <a:p>
            <a:pPr marL="0" indent="0">
              <a:buFont typeface="Wingdings" panose="05000000000000000000" pitchFamily="2" charset="2"/>
              <a:buNone/>
            </a:pPr>
            <a:r>
              <a:rPr lang="en-US" sz="2100"/>
              <a:t>.</a:t>
            </a:r>
            <a:endParaRPr lang="en-US" sz="2100"/>
          </a:p>
        </p:txBody>
      </p:sp>
      <p:pic>
        <p:nvPicPr>
          <p:cNvPr id="30725" name="Picture 5"/>
          <p:cNvPicPr>
            <a:picLocks noChangeAspect="1" noChangeArrowheads="1"/>
          </p:cNvPicPr>
          <p:nvPr/>
        </p:nvPicPr>
        <p:blipFill>
          <a:blip r:embed="rId1" cstate="print"/>
          <a:srcRect/>
          <a:stretch>
            <a:fillRect/>
          </a:stretch>
        </p:blipFill>
        <p:spPr bwMode="auto">
          <a:xfrm>
            <a:off x="2046685" y="1652588"/>
            <a:ext cx="4982765" cy="664369"/>
          </a:xfrm>
          <a:prstGeom prst="rect">
            <a:avLst/>
          </a:prstGeom>
          <a:noFill/>
          <a:ln w="9525">
            <a:noFill/>
            <a:miter lim="800000"/>
            <a:headEnd/>
            <a:tailEnd/>
          </a:ln>
        </p:spPr>
      </p:pic>
      <p:pic>
        <p:nvPicPr>
          <p:cNvPr id="216071" name="Picture 7"/>
          <p:cNvPicPr>
            <a:picLocks noChangeAspect="1" noChangeArrowheads="1"/>
          </p:cNvPicPr>
          <p:nvPr/>
        </p:nvPicPr>
        <p:blipFill>
          <a:blip r:embed="rId2" cstate="print"/>
          <a:srcRect/>
          <a:stretch>
            <a:fillRect/>
          </a:stretch>
        </p:blipFill>
        <p:spPr bwMode="auto">
          <a:xfrm>
            <a:off x="1821656" y="2286000"/>
            <a:ext cx="5550694" cy="2450306"/>
          </a:xfrm>
          <a:prstGeom prst="rect">
            <a:avLst/>
          </a:prstGeom>
          <a:noFill/>
          <a:ln w="9525">
            <a:noFill/>
            <a:miter lim="800000"/>
            <a:headEnd/>
            <a:tailEnd/>
          </a:ln>
        </p:spPr>
      </p:pic>
      <p:sp>
        <p:nvSpPr>
          <p:cNvPr id="30727" name="Slide Number Placeholder 11"/>
          <p:cNvSpPr>
            <a:spLocks noGrp="1"/>
          </p:cNvSpPr>
          <p:nvPr>
            <p:ph type="sldNum" sz="quarter" idx="11"/>
          </p:nvPr>
        </p:nvSpPr>
        <p:spPr>
          <a:noFill/>
        </p:spPr>
        <p:txBody>
          <a:bodyPr/>
          <a:lstStyle/>
          <a:p>
            <a:fld id="{BBFA21E0-EE6F-4F62-845F-A5A6351BE33C}" type="slidenum">
              <a:rPr lang="en-US" sz="1050" smtClean="0"/>
            </a:fld>
            <a:endParaRPr lang="en-US"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43"/>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a:xfrm>
            <a:off x="1485900" y="342900"/>
            <a:ext cx="6172200" cy="742950"/>
          </a:xfrm>
        </p:spPr>
        <p:txBody>
          <a:bodyPr/>
          <a:lstStyle/>
          <a:p>
            <a:pPr eaLnBrk="1" hangingPunct="1"/>
            <a:r>
              <a:rPr lang="en-US" sz="3000"/>
              <a:t>The Binomial Distribution</a:t>
            </a:r>
            <a:endParaRPr lang="en-US" sz="3000"/>
          </a:p>
        </p:txBody>
      </p:sp>
      <p:graphicFrame>
        <p:nvGraphicFramePr>
          <p:cNvPr id="69636" name="Object 4"/>
          <p:cNvGraphicFramePr>
            <a:graphicFrameLocks noChangeAspect="1"/>
          </p:cNvGraphicFramePr>
          <p:nvPr/>
        </p:nvGraphicFramePr>
        <p:xfrm>
          <a:off x="2114550" y="2228850"/>
          <a:ext cx="2384822" cy="485775"/>
        </p:xfrm>
        <a:graphic>
          <a:graphicData uri="http://schemas.openxmlformats.org/presentationml/2006/ole">
            <mc:AlternateContent xmlns:mc="http://schemas.openxmlformats.org/markup-compatibility/2006">
              <mc:Choice xmlns:v="urn:schemas-microsoft-com:vml" Requires="v">
                <p:oleObj spid="_x0000_s2" name="Equation" r:id="rId1" imgW="914400" imgH="203200" progId="">
                  <p:embed/>
                </p:oleObj>
              </mc:Choice>
              <mc:Fallback>
                <p:oleObj name="Equation" r:id="rId1" imgW="914400" imgH="2032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2228850"/>
                        <a:ext cx="2384822"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0" name="Object 8"/>
          <p:cNvGraphicFramePr>
            <a:graphicFrameLocks noChangeAspect="1"/>
          </p:cNvGraphicFramePr>
          <p:nvPr/>
        </p:nvGraphicFramePr>
        <p:xfrm>
          <a:off x="2109788" y="2857500"/>
          <a:ext cx="3251597" cy="573881"/>
        </p:xfrm>
        <a:graphic>
          <a:graphicData uri="http://schemas.openxmlformats.org/presentationml/2006/ole">
            <mc:AlternateContent xmlns:mc="http://schemas.openxmlformats.org/markup-compatibility/2006">
              <mc:Choice xmlns:v="urn:schemas-microsoft-com:vml" Requires="v">
                <p:oleObj spid="_x0000_s3" name="Equation" r:id="rId3" imgW="1295400" imgH="228600" progId="">
                  <p:embed/>
                </p:oleObj>
              </mc:Choice>
              <mc:Fallback>
                <p:oleObj name="Equation" r:id="rId3" imgW="1295400" imgH="22860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788" y="2857500"/>
                        <a:ext cx="3251597" cy="5738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9" name="Slide Number Placeholder 6"/>
          <p:cNvSpPr>
            <a:spLocks noGrp="1"/>
          </p:cNvSpPr>
          <p:nvPr>
            <p:ph type="sldNum" sz="quarter" idx="11"/>
          </p:nvPr>
        </p:nvSpPr>
        <p:spPr>
          <a:noFill/>
        </p:spPr>
        <p:txBody>
          <a:bodyPr/>
          <a:lstStyle/>
          <a:p>
            <a:fld id="{75C0EE05-5632-46A7-BA5C-7EABF25D7970}" type="slidenum">
              <a:rPr lang="en-US" sz="1050" smtClean="0"/>
            </a:fld>
            <a:endParaRPr lang="en-US" sz="1050"/>
          </a:p>
        </p:txBody>
      </p:sp>
      <p:sp>
        <p:nvSpPr>
          <p:cNvPr id="13320" name="Rectangle 8"/>
          <p:cNvSpPr>
            <a:spLocks noChangeArrowheads="1"/>
          </p:cNvSpPr>
          <p:nvPr/>
        </p:nvSpPr>
        <p:spPr bwMode="auto">
          <a:xfrm>
            <a:off x="1771650" y="971550"/>
            <a:ext cx="5600700" cy="1060450"/>
          </a:xfrm>
          <a:prstGeom prst="rect">
            <a:avLst/>
          </a:prstGeom>
          <a:noFill/>
          <a:ln w="9525">
            <a:noFill/>
            <a:miter lim="800000"/>
          </a:ln>
        </p:spPr>
        <p:txBody>
          <a:bodyPr>
            <a:spAutoFit/>
          </a:bodyPr>
          <a:lstStyle/>
          <a:p>
            <a:r>
              <a:rPr lang="en-US" sz="2100" dirty="0"/>
              <a:t>The mean, variance, and standard deviation of a variable that has the </a:t>
            </a:r>
            <a:r>
              <a:rPr lang="en-US" sz="2100" i="1" dirty="0"/>
              <a:t>binomial distribution </a:t>
            </a:r>
            <a:r>
              <a:rPr lang="en-US" sz="2100" dirty="0"/>
              <a:t>can</a:t>
            </a:r>
            <a:r>
              <a:rPr lang="en-US" sz="2100" i="1" dirty="0"/>
              <a:t> </a:t>
            </a:r>
            <a:r>
              <a:rPr lang="en-US" sz="2100" dirty="0"/>
              <a:t>be found using the </a:t>
            </a:r>
            <a:r>
              <a:rPr lang="en-IN" altLang="en-US" sz="2100" dirty="0"/>
              <a:t>below formulae</a:t>
            </a:r>
            <a:endParaRPr lang="en-IN" altLang="en-US" sz="2100" dirty="0"/>
          </a:p>
        </p:txBody>
      </p:sp>
      <p:graphicFrame>
        <p:nvGraphicFramePr>
          <p:cNvPr id="4" name="Object 4"/>
          <p:cNvGraphicFramePr>
            <a:graphicFrameLocks noChangeAspect="1"/>
          </p:cNvGraphicFramePr>
          <p:nvPr/>
        </p:nvGraphicFramePr>
        <p:xfrm>
          <a:off x="2114550" y="3543300"/>
          <a:ext cx="4813697" cy="638175"/>
        </p:xfrm>
        <a:graphic>
          <a:graphicData uri="http://schemas.openxmlformats.org/presentationml/2006/ole">
            <mc:AlternateContent xmlns:mc="http://schemas.openxmlformats.org/markup-compatibility/2006">
              <mc:Choice xmlns:v="urn:schemas-microsoft-com:vml" Requires="v">
                <p:oleObj spid="_x0000_s5" name="Equation" r:id="rId5" imgW="1917065" imgH="254000" progId="">
                  <p:embed/>
                </p:oleObj>
              </mc:Choice>
              <mc:Fallback>
                <p:oleObj name="Equation" r:id="rId5" imgW="1917065" imgH="254000"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4550" y="3543300"/>
                        <a:ext cx="4813697"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Rolling a die </a:t>
            </a:r>
            <a:endParaRPr lang="en-US" dirty="0"/>
          </a:p>
        </p:txBody>
      </p:sp>
      <p:sp>
        <p:nvSpPr>
          <p:cNvPr id="3" name="Content Placeholder 2"/>
          <p:cNvSpPr>
            <a:spLocks noGrp="1"/>
          </p:cNvSpPr>
          <p:nvPr>
            <p:ph idx="1"/>
          </p:nvPr>
        </p:nvSpPr>
        <p:spPr/>
        <p:txBody>
          <a:bodyPr/>
          <a:lstStyle/>
          <a:p>
            <a:r>
              <a:rPr lang="en-US" dirty="0"/>
              <a:t>A die is rolled 480 times . Find the mean, variance and standard deviation of the number of 2s that will be rolled. What is the expected value of the number of 2s?</a:t>
            </a:r>
            <a:endParaRPr lang="en-US" dirty="0"/>
          </a:p>
        </p:txBody>
      </p:sp>
      <p:graphicFrame>
        <p:nvGraphicFramePr>
          <p:cNvPr id="4" name="Object 3"/>
          <p:cNvGraphicFramePr>
            <a:graphicFrameLocks noChangeAspect="1"/>
          </p:cNvGraphicFramePr>
          <p:nvPr/>
        </p:nvGraphicFramePr>
        <p:xfrm>
          <a:off x="1771650" y="2800350"/>
          <a:ext cx="2686050" cy="2201069"/>
        </p:xfrm>
        <a:graphic>
          <a:graphicData uri="http://schemas.openxmlformats.org/presentationml/2006/ole">
            <mc:AlternateContent xmlns:mc="http://schemas.openxmlformats.org/markup-compatibility/2006">
              <mc:Choice xmlns:v="urn:schemas-microsoft-com:vml" Requires="v">
                <p:oleObj spid="_x0000_s5" name="Equation" r:id="rId1" imgW="1828800" imgH="1498600" progId="Equation.3">
                  <p:embed/>
                </p:oleObj>
              </mc:Choice>
              <mc:Fallback>
                <p:oleObj name="Equation" r:id="rId1" imgW="1828800" imgH="14986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2800350"/>
                        <a:ext cx="2686050" cy="22010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485900" y="228600"/>
            <a:ext cx="6172200" cy="742950"/>
          </a:xfrm>
        </p:spPr>
        <p:txBody>
          <a:bodyPr/>
          <a:lstStyle/>
          <a:p>
            <a:r>
              <a:rPr lang="en-US" sz="3000" b="1" dirty="0"/>
              <a:t>The Poisson Distribution</a:t>
            </a:r>
            <a:endParaRPr lang="en-US" sz="3000" dirty="0"/>
          </a:p>
        </p:txBody>
      </p:sp>
      <p:sp>
        <p:nvSpPr>
          <p:cNvPr id="50180" name="Slide Number Placeholder 6"/>
          <p:cNvSpPr>
            <a:spLocks noGrp="1"/>
          </p:cNvSpPr>
          <p:nvPr>
            <p:ph type="sldNum" sz="quarter" idx="11"/>
          </p:nvPr>
        </p:nvSpPr>
        <p:spPr>
          <a:noFill/>
        </p:spPr>
        <p:txBody>
          <a:bodyPr/>
          <a:lstStyle/>
          <a:p>
            <a:fld id="{C844BC9C-1C5A-4B95-A0C5-EA9E916167EE}" type="slidenum">
              <a:rPr lang="en-US" sz="1050" smtClean="0"/>
            </a:fld>
            <a:endParaRPr lang="en-US" sz="1050"/>
          </a:p>
        </p:txBody>
      </p:sp>
      <p:sp>
        <p:nvSpPr>
          <p:cNvPr id="8" name="Rectangle 3"/>
          <p:cNvSpPr txBox="1">
            <a:spLocks noChangeArrowheads="1"/>
          </p:cNvSpPr>
          <p:nvPr/>
        </p:nvSpPr>
        <p:spPr bwMode="auto">
          <a:xfrm>
            <a:off x="1485900" y="914400"/>
            <a:ext cx="6229350" cy="3886200"/>
          </a:xfrm>
          <a:prstGeom prst="rect">
            <a:avLst/>
          </a:prstGeom>
          <a:noFill/>
          <a:ln w="9525">
            <a:noFill/>
            <a:miter lim="800000"/>
          </a:ln>
        </p:spPr>
        <p:txBody>
          <a:bodyPr/>
          <a:lstStyle/>
          <a:p>
            <a:pPr marL="342900" indent="-342900">
              <a:spcBef>
                <a:spcPct val="50000"/>
              </a:spcBef>
              <a:buClr>
                <a:schemeClr val="bg2"/>
              </a:buClr>
              <a:buSzPct val="75000"/>
              <a:buFont typeface="Wingdings" panose="05000000000000000000" pitchFamily="2" charset="2"/>
              <a:buChar char="n"/>
              <a:defRPr/>
            </a:pPr>
            <a:r>
              <a:rPr lang="en-US" sz="2400" dirty="0"/>
              <a:t>The </a:t>
            </a:r>
            <a:r>
              <a:rPr lang="en-US" sz="2400" b="1" dirty="0">
                <a:solidFill>
                  <a:srgbClr val="000099"/>
                </a:solidFill>
                <a:effectLst>
                  <a:outerShdw blurRad="38100" dist="38100" dir="2700000" algn="tl">
                    <a:srgbClr val="C0C0C0"/>
                  </a:outerShdw>
                </a:effectLst>
              </a:rPr>
              <a:t>Poisson distribution</a:t>
            </a:r>
            <a:r>
              <a:rPr lang="en-US" sz="2400" dirty="0"/>
              <a:t> is a distribution useful when </a:t>
            </a:r>
            <a:r>
              <a:rPr lang="en-US" sz="2400" i="1" dirty="0"/>
              <a:t>n </a:t>
            </a:r>
            <a:r>
              <a:rPr lang="en-US" sz="2400" dirty="0"/>
              <a:t>is large and </a:t>
            </a:r>
            <a:r>
              <a:rPr lang="en-US" sz="2400" i="1" dirty="0"/>
              <a:t>p</a:t>
            </a:r>
            <a:r>
              <a:rPr lang="en-US" sz="2400" dirty="0"/>
              <a:t> is small and when the independent variables occur over a period of time.</a:t>
            </a:r>
            <a:endParaRPr lang="en-US" sz="2400" dirty="0"/>
          </a:p>
          <a:p>
            <a:pPr marL="342900" indent="-342900">
              <a:spcBef>
                <a:spcPct val="50000"/>
              </a:spcBef>
              <a:buClr>
                <a:schemeClr val="bg2"/>
              </a:buClr>
              <a:buSzPct val="75000"/>
              <a:buFont typeface="Wingdings" panose="05000000000000000000" pitchFamily="2" charset="2"/>
              <a:buChar char="n"/>
              <a:defRPr/>
            </a:pPr>
            <a:r>
              <a:rPr lang="en-US" sz="2400" dirty="0"/>
              <a:t>The Poisson distribution can also be used when a density of items is distributed over a given area or volume, such as the number of plants growing per acre or the number of defects in a given length of videotape.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485900" y="228600"/>
            <a:ext cx="6172200" cy="742950"/>
          </a:xfrm>
        </p:spPr>
        <p:txBody>
          <a:bodyPr/>
          <a:lstStyle/>
          <a:p>
            <a:r>
              <a:rPr lang="en-US" sz="3000" dirty="0"/>
              <a:t>The Poisson Distribution</a:t>
            </a:r>
            <a:endParaRPr lang="en-US" sz="3000" dirty="0"/>
          </a:p>
        </p:txBody>
      </p:sp>
      <p:sp>
        <p:nvSpPr>
          <p:cNvPr id="17413" name="Slide Number Placeholder 6"/>
          <p:cNvSpPr>
            <a:spLocks noGrp="1"/>
          </p:cNvSpPr>
          <p:nvPr>
            <p:ph type="sldNum" sz="quarter" idx="11"/>
          </p:nvPr>
        </p:nvSpPr>
        <p:spPr>
          <a:noFill/>
        </p:spPr>
        <p:txBody>
          <a:bodyPr/>
          <a:lstStyle/>
          <a:p>
            <a:fld id="{F072493F-D202-4659-8601-2B097FF91062}" type="slidenum">
              <a:rPr lang="en-US" sz="1050" smtClean="0"/>
            </a:fld>
            <a:endParaRPr lang="en-US" sz="1050"/>
          </a:p>
        </p:txBody>
      </p:sp>
      <p:sp>
        <p:nvSpPr>
          <p:cNvPr id="8" name="Rectangle 3"/>
          <p:cNvSpPr txBox="1">
            <a:spLocks noChangeArrowheads="1"/>
          </p:cNvSpPr>
          <p:nvPr/>
        </p:nvSpPr>
        <p:spPr bwMode="auto">
          <a:xfrm>
            <a:off x="1543050" y="971550"/>
            <a:ext cx="5886450" cy="3771900"/>
          </a:xfrm>
          <a:prstGeom prst="rect">
            <a:avLst/>
          </a:prstGeom>
          <a:noFill/>
          <a:ln w="9525">
            <a:noFill/>
            <a:miter lim="800000"/>
          </a:ln>
        </p:spPr>
        <p:txBody>
          <a:bodyPr/>
          <a:lstStyle/>
          <a:p>
            <a:pPr marL="342900" indent="-342900">
              <a:spcBef>
                <a:spcPct val="50000"/>
              </a:spcBef>
              <a:buClr>
                <a:schemeClr val="bg2"/>
              </a:buClr>
              <a:buSzPct val="75000"/>
              <a:defRPr/>
            </a:pPr>
            <a:r>
              <a:rPr lang="en-US" sz="2400" b="1" dirty="0">
                <a:latin typeface="+mn-lt"/>
                <a:cs typeface="Times New Roman" panose="02020603050405020304" pitchFamily="18" charset="0"/>
              </a:rPr>
              <a:t>Poisson Distribution</a:t>
            </a:r>
            <a:endParaRPr lang="en-US" sz="2400" b="1" dirty="0">
              <a:latin typeface="+mn-lt"/>
              <a:cs typeface="Times New Roman" panose="02020603050405020304" pitchFamily="18" charset="0"/>
            </a:endParaRPr>
          </a:p>
          <a:p>
            <a:pPr>
              <a:spcBef>
                <a:spcPct val="50000"/>
              </a:spcBef>
              <a:buClr>
                <a:schemeClr val="bg2"/>
              </a:buClr>
              <a:buSzPct val="75000"/>
              <a:defRPr/>
            </a:pPr>
            <a:r>
              <a:rPr lang="en-US" sz="2100" dirty="0">
                <a:latin typeface="Times New Roman" panose="02020603050405020304" pitchFamily="18" charset="0"/>
                <a:cs typeface="Times New Roman" panose="02020603050405020304" pitchFamily="18" charset="0"/>
              </a:rPr>
              <a:t>The probability of </a:t>
            </a:r>
            <a:r>
              <a:rPr lang="en-US" sz="2100" i="1" dirty="0">
                <a:latin typeface="Times New Roman" panose="02020603050405020304" pitchFamily="18" charset="0"/>
                <a:cs typeface="Times New Roman" panose="02020603050405020304" pitchFamily="18" charset="0"/>
              </a:rPr>
              <a:t>X </a:t>
            </a:r>
            <a:r>
              <a:rPr lang="en-US" sz="2100" dirty="0">
                <a:latin typeface="Times New Roman" panose="02020603050405020304" pitchFamily="18" charset="0"/>
                <a:cs typeface="Times New Roman" panose="02020603050405020304" pitchFamily="18" charset="0"/>
              </a:rPr>
              <a:t>occurrences in an interval of time, volume, area, etc., for a variable, where</a:t>
            </a:r>
            <a:r>
              <a:rPr lang="en-US" sz="2100" i="1" dirty="0">
                <a:latin typeface="Times New Roman" panose="02020603050405020304" pitchFamily="18" charset="0"/>
                <a:cs typeface="Times New Roman" panose="02020603050405020304" pitchFamily="18" charset="0"/>
              </a:rPr>
              <a:t> </a:t>
            </a:r>
            <a:r>
              <a:rPr lang="el-GR" sz="2100" i="1" dirty="0">
                <a:latin typeface="Times New Roman" panose="02020603050405020304" pitchFamily="18" charset="0"/>
                <a:cs typeface="Times New Roman" panose="02020603050405020304" pitchFamily="18" charset="0"/>
              </a:rPr>
              <a:t>λ</a:t>
            </a:r>
            <a:r>
              <a:rPr lang="en-US" sz="2100" dirty="0">
                <a:latin typeface="Times New Roman" panose="02020603050405020304" pitchFamily="18" charset="0"/>
                <a:cs typeface="Times New Roman" panose="02020603050405020304" pitchFamily="18" charset="0"/>
              </a:rPr>
              <a:t> (Greek letter lambda) is the mean number of occurrences per unit (time, volume, area, etc.), is</a:t>
            </a:r>
            <a:endParaRPr lang="en-US" sz="2100" dirty="0">
              <a:latin typeface="Times New Roman" panose="02020603050405020304" pitchFamily="18" charset="0"/>
              <a:cs typeface="Times New Roman" panose="02020603050405020304" pitchFamily="18" charset="0"/>
            </a:endParaRPr>
          </a:p>
          <a:p>
            <a:pPr>
              <a:defRPr/>
            </a:pPr>
            <a:endParaRPr lang="en-US" sz="2100" dirty="0">
              <a:latin typeface="Times New Roman" panose="02020603050405020304" pitchFamily="18" charset="0"/>
              <a:cs typeface="Times New Roman" panose="02020603050405020304" pitchFamily="18" charset="0"/>
            </a:endParaRPr>
          </a:p>
          <a:p>
            <a:pPr>
              <a:defRPr/>
            </a:pPr>
            <a:endParaRPr lang="en-US" sz="2100" dirty="0">
              <a:latin typeface="Times New Roman" panose="02020603050405020304" pitchFamily="18" charset="0"/>
              <a:cs typeface="Times New Roman" panose="02020603050405020304" pitchFamily="18" charset="0"/>
            </a:endParaRPr>
          </a:p>
          <a:p>
            <a:pPr>
              <a:defRPr/>
            </a:pPr>
            <a:endParaRPr lang="en-US" sz="1500" dirty="0">
              <a:latin typeface="Times New Roman" panose="02020603050405020304" pitchFamily="18" charset="0"/>
              <a:cs typeface="Times New Roman" panose="02020603050405020304" pitchFamily="18" charset="0"/>
            </a:endParaRPr>
          </a:p>
          <a:p>
            <a:pPr>
              <a:defRPr/>
            </a:pPr>
            <a:endParaRPr lang="en-US" sz="1500" dirty="0">
              <a:latin typeface="Times New Roman" panose="02020603050405020304" pitchFamily="18" charset="0"/>
              <a:cs typeface="Times New Roman" panose="02020603050405020304" pitchFamily="18" charset="0"/>
            </a:endParaRPr>
          </a:p>
          <a:p>
            <a:pPr>
              <a:defRPr/>
            </a:pPr>
            <a:r>
              <a:rPr lang="en-US" sz="2100" dirty="0">
                <a:latin typeface="Times New Roman" panose="02020603050405020304" pitchFamily="18" charset="0"/>
                <a:cs typeface="Times New Roman" panose="02020603050405020304" pitchFamily="18" charset="0"/>
              </a:rPr>
              <a:t>The letter </a:t>
            </a:r>
            <a:r>
              <a:rPr lang="en-US" sz="2100" i="1" dirty="0">
                <a:latin typeface="Times New Roman" panose="02020603050405020304" pitchFamily="18" charset="0"/>
                <a:cs typeface="Times New Roman" panose="02020603050405020304" pitchFamily="18" charset="0"/>
              </a:rPr>
              <a:t>e </a:t>
            </a:r>
            <a:r>
              <a:rPr lang="en-US" sz="2100" dirty="0">
                <a:latin typeface="Times New Roman" panose="02020603050405020304" pitchFamily="18" charset="0"/>
                <a:cs typeface="Times New Roman" panose="02020603050405020304" pitchFamily="18" charset="0"/>
              </a:rPr>
              <a:t>is a constant approximately equal to 2.7183.</a:t>
            </a:r>
            <a:endParaRPr lang="en-US" sz="2100" dirty="0">
              <a:latin typeface="Times New Roman" panose="02020603050405020304" pitchFamily="18" charset="0"/>
              <a:cs typeface="Times New Roman" panose="02020603050405020304" pitchFamily="18" charset="0"/>
            </a:endParaRPr>
          </a:p>
        </p:txBody>
      </p:sp>
      <p:graphicFrame>
        <p:nvGraphicFramePr>
          <p:cNvPr id="69640" name="Object 8"/>
          <p:cNvGraphicFramePr>
            <a:graphicFrameLocks noChangeAspect="1"/>
          </p:cNvGraphicFramePr>
          <p:nvPr/>
        </p:nvGraphicFramePr>
        <p:xfrm>
          <a:off x="2228850" y="2975372"/>
          <a:ext cx="4699397" cy="796528"/>
        </p:xfrm>
        <a:graphic>
          <a:graphicData uri="http://schemas.openxmlformats.org/presentationml/2006/ole">
            <mc:AlternateContent xmlns:mc="http://schemas.openxmlformats.org/markup-compatibility/2006">
              <mc:Choice xmlns:v="urn:schemas-microsoft-com:vml" Requires="v">
                <p:oleObj spid="_x0000_s2" name="Equation" r:id="rId1" imgW="2476500" imgH="419100" progId="">
                  <p:embed/>
                </p:oleObj>
              </mc:Choice>
              <mc:Fallback>
                <p:oleObj name="Equation" r:id="rId1" imgW="2476500" imgH="419100" progId="">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2975372"/>
                        <a:ext cx="4699397" cy="796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485900" y="228600"/>
            <a:ext cx="6172200" cy="742950"/>
          </a:xfrm>
        </p:spPr>
        <p:txBody>
          <a:bodyPr/>
          <a:lstStyle/>
          <a:p>
            <a:pPr eaLnBrk="1" hangingPunct="1"/>
            <a:r>
              <a:rPr lang="en-US" sz="3000" b="1" dirty="0"/>
              <a:t>Normal Distributions</a:t>
            </a:r>
            <a:endParaRPr lang="en-US" sz="3000" b="1" dirty="0"/>
          </a:p>
        </p:txBody>
      </p:sp>
      <p:sp>
        <p:nvSpPr>
          <p:cNvPr id="8195" name="Rectangle 3"/>
          <p:cNvSpPr>
            <a:spLocks noGrp="1" noChangeArrowheads="1"/>
          </p:cNvSpPr>
          <p:nvPr>
            <p:ph type="body" idx="1"/>
          </p:nvPr>
        </p:nvSpPr>
        <p:spPr>
          <a:xfrm>
            <a:off x="965835" y="971550"/>
            <a:ext cx="6577965" cy="2743200"/>
          </a:xfrm>
        </p:spPr>
        <p:txBody>
          <a:bodyPr>
            <a:normAutofit fontScale="92500" lnSpcReduction="10000"/>
          </a:bodyPr>
          <a:lstStyle/>
          <a:p>
            <a:pPr>
              <a:defRPr/>
            </a:pPr>
            <a:r>
              <a:rPr lang="en-US" sz="2100" dirty="0"/>
              <a:t>Many continuous variables have distributions that are bell-shaped </a:t>
            </a:r>
            <a:r>
              <a:rPr lang="en-IN" altLang="en-US" sz="2100" dirty="0"/>
              <a:t>known as </a:t>
            </a:r>
            <a:r>
              <a:rPr lang="en-US" sz="2100" dirty="0"/>
              <a:t> </a:t>
            </a:r>
            <a:r>
              <a:rPr lang="en-US" sz="2100" b="1" dirty="0">
                <a:solidFill>
                  <a:srgbClr val="000099"/>
                </a:solidFill>
                <a:effectLst>
                  <a:outerShdw blurRad="38100" dist="38100" dir="2700000" algn="tl">
                    <a:srgbClr val="C0C0C0"/>
                  </a:outerShdw>
                </a:effectLst>
              </a:rPr>
              <a:t>approximately normally distributed variables</a:t>
            </a:r>
            <a:r>
              <a:rPr lang="en-US" sz="2100" dirty="0"/>
              <a:t>.</a:t>
            </a:r>
            <a:endParaRPr lang="en-US" sz="2100" dirty="0"/>
          </a:p>
          <a:p>
            <a:pPr>
              <a:defRPr/>
            </a:pPr>
            <a:r>
              <a:rPr lang="en-US" sz="2100" dirty="0"/>
              <a:t>The theoretical curve, called the </a:t>
            </a:r>
            <a:r>
              <a:rPr lang="en-US" sz="2100" b="1" dirty="0">
                <a:solidFill>
                  <a:srgbClr val="000099"/>
                </a:solidFill>
                <a:effectLst>
                  <a:outerShdw blurRad="38100" dist="38100" dir="2700000" algn="tl">
                    <a:srgbClr val="C0C0C0"/>
                  </a:outerShdw>
                </a:effectLst>
              </a:rPr>
              <a:t>bell curve</a:t>
            </a:r>
            <a:r>
              <a:rPr lang="en-US" sz="2100" dirty="0"/>
              <a:t> or the </a:t>
            </a:r>
            <a:r>
              <a:rPr lang="en-US" sz="2100" b="1" dirty="0">
                <a:solidFill>
                  <a:srgbClr val="000099"/>
                </a:solidFill>
                <a:effectLst>
                  <a:outerShdw blurRad="38100" dist="38100" dir="2700000" algn="tl">
                    <a:srgbClr val="C0C0C0"/>
                  </a:outerShdw>
                </a:effectLst>
              </a:rPr>
              <a:t>Gaussian distribution</a:t>
            </a:r>
            <a:r>
              <a:rPr lang="en-US" sz="2100" dirty="0"/>
              <a:t>, can be used to study many variables </a:t>
            </a:r>
            <a:r>
              <a:rPr lang="en-IN" altLang="en-US" sz="2100" dirty="0"/>
              <a:t>that a</a:t>
            </a:r>
            <a:r>
              <a:rPr lang="en-US" sz="2100" dirty="0"/>
              <a:t>are approximately normal.</a:t>
            </a:r>
            <a:endParaRPr lang="en-US" sz="2100" dirty="0"/>
          </a:p>
          <a:p>
            <a:pPr>
              <a:defRPr/>
            </a:pPr>
            <a:r>
              <a:rPr lang="en-US" sz="2100" dirty="0"/>
              <a:t>A normal distribution is a continuous , symmetric, bell shaped distribution of a variable</a:t>
            </a:r>
            <a:endParaRPr lang="en-US" sz="2100" dirty="0"/>
          </a:p>
        </p:txBody>
      </p:sp>
      <p:sp>
        <p:nvSpPr>
          <p:cNvPr id="27653" name="Slide Number Placeholder 5"/>
          <p:cNvSpPr>
            <a:spLocks noGrp="1"/>
          </p:cNvSpPr>
          <p:nvPr>
            <p:ph type="sldNum" sz="quarter" idx="11"/>
          </p:nvPr>
        </p:nvSpPr>
        <p:spPr>
          <a:noFill/>
        </p:spPr>
        <p:txBody>
          <a:bodyPr/>
          <a:lstStyle/>
          <a:p>
            <a:fld id="{C2E495DB-6EB4-4CB4-9188-FAA0786759F0}" type="slidenum">
              <a:rPr lang="en-US" sz="1050" smtClean="0"/>
            </a:fld>
            <a:endParaRPr lang="en-US"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44"/>
          <p:cNvPicPr preferRelativeResize="0"/>
          <p:nvPr/>
        </p:nvPicPr>
        <p:blipFill>
          <a:blip r:embed="rId1"/>
          <a:stretch>
            <a:fillRect/>
          </a:stretch>
        </p:blipFill>
        <p:spPr>
          <a:xfrm>
            <a:off x="1143000" y="0"/>
            <a:ext cx="6858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27407</Words>
  <Application>WPS Presentation</Application>
  <PresentationFormat>On-screen Show (16:9)</PresentationFormat>
  <Paragraphs>1270</Paragraphs>
  <Slides>138</Slides>
  <Notes>92</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138</vt:i4>
      </vt:variant>
    </vt:vector>
  </HeadingPairs>
  <TitlesOfParts>
    <vt:vector size="158" baseType="lpstr">
      <vt:lpstr>Arial</vt:lpstr>
      <vt:lpstr>SimSun</vt:lpstr>
      <vt:lpstr>Wingdings</vt:lpstr>
      <vt:lpstr>Arial</vt:lpstr>
      <vt:lpstr>Work Sans</vt:lpstr>
      <vt:lpstr>Microsoft YaHei</vt:lpstr>
      <vt:lpstr>Arial Unicode MS</vt:lpstr>
      <vt:lpstr>Times New Roman</vt:lpstr>
      <vt:lpstr>Arial Black</vt:lpstr>
      <vt:lpstr>Symbol</vt:lpstr>
      <vt:lpstr>Noto Sans Symbols</vt:lpstr>
      <vt:lpstr>Segoe Print</vt:lpstr>
      <vt:lpstr>Symbol</vt:lpstr>
      <vt:lpstr>Times New Roman</vt:lpstr>
      <vt:lpstr>Simple Light</vt:lpstr>
      <vt:lpstr>Equation.3</vt:lpstr>
      <vt:lpstr>Equation.3</vt:lpstr>
      <vt:lpstr>Equation.3</vt:lpstr>
      <vt:lpstr>Equation.3</vt:lpstr>
      <vt:lpstr>Equation.3</vt:lpstr>
      <vt:lpstr>PowerPoint 演示文稿</vt:lpstr>
      <vt:lpstr>Content </vt:lpstr>
      <vt:lpstr>Intro to Statistics </vt:lpstr>
      <vt:lpstr>PowerPoint 演示文稿</vt:lpstr>
      <vt:lpstr>What is Statistics ?</vt:lpstr>
      <vt:lpstr>  THE BIG PICTURE OF STATISTICS </vt:lpstr>
      <vt:lpstr>STEP 1- PRODUCING DATA </vt:lpstr>
      <vt:lpstr>Population </vt:lpstr>
      <vt:lpstr>Samples </vt:lpstr>
      <vt:lpstr>PowerPoint 演示文稿</vt:lpstr>
      <vt:lpstr>Variables &amp; Data </vt:lpstr>
      <vt:lpstr>Pop Quiz 1: Variables &amp; Data  </vt:lpstr>
      <vt:lpstr>Descriptive vs Inferential Statistics</vt:lpstr>
      <vt:lpstr>Sampling </vt:lpstr>
      <vt:lpstr>Data Collection and Sampling Techniques</vt:lpstr>
      <vt:lpstr>Some Probability Sampling Techniques</vt:lpstr>
      <vt:lpstr>Quick Recap</vt:lpstr>
      <vt:lpstr>  THE BIG PICTURE OF STATISTICS </vt:lpstr>
      <vt:lpstr>STEP 2- Exploratory Data Analysis, aka EDA </vt:lpstr>
      <vt:lpstr>What is EDA ?</vt:lpstr>
      <vt:lpstr>What is done in EDA ?</vt:lpstr>
      <vt:lpstr>a) Cleaning Data </vt:lpstr>
      <vt:lpstr>b) Organizing Data  </vt:lpstr>
      <vt:lpstr>Examples of Raw Data </vt:lpstr>
      <vt:lpstr>Visualizing Categorical Data </vt:lpstr>
      <vt:lpstr>Example of RawData </vt:lpstr>
      <vt:lpstr>Visualizing Numerical Data  </vt:lpstr>
      <vt:lpstr>c) Summarizing Data</vt:lpstr>
      <vt:lpstr>c) Summarizing Data–Measures of Center</vt:lpstr>
      <vt:lpstr>Calculating Mean ,Median and Mode </vt:lpstr>
      <vt:lpstr>Which diet is better? </vt:lpstr>
      <vt:lpstr>Which diet is better : Analyze and Decide</vt:lpstr>
      <vt:lpstr>Distributions</vt:lpstr>
      <vt:lpstr>Measures of Spread(Dispersion)</vt:lpstr>
      <vt:lpstr>Measures of Spread: Range</vt:lpstr>
      <vt:lpstr>Which Brand of Paint is more Consistent ?</vt:lpstr>
      <vt:lpstr>Examine Data Sets Graphically </vt:lpstr>
      <vt:lpstr>Average Distance From the Mean</vt:lpstr>
      <vt:lpstr>Variance &amp; Standard Deviation</vt:lpstr>
      <vt:lpstr>Population and Sample Variance</vt:lpstr>
      <vt:lpstr>Pop Quiz </vt:lpstr>
      <vt:lpstr>Which histogram has larger standard deviation</vt:lpstr>
      <vt:lpstr>PowerPoint 演示文稿</vt:lpstr>
      <vt:lpstr>Measures of Position</vt:lpstr>
      <vt:lpstr>Measures of Position: Percentiles</vt:lpstr>
      <vt:lpstr>Measures of Position: Example of  a Percentile Graph</vt:lpstr>
      <vt:lpstr>Other EDA uses- Shapes of Distributions  </vt:lpstr>
      <vt:lpstr>Other EDA USES- Catch Outliers </vt:lpstr>
      <vt:lpstr>Example Boxplot</vt:lpstr>
      <vt:lpstr>Informations from Boxplots </vt:lpstr>
      <vt:lpstr>Compare trhe two boxplots and give your interpretation </vt:lpstr>
      <vt:lpstr>PowerPoint 演示文稿</vt:lpstr>
      <vt:lpstr>EDA uses- Correlation Coefficient </vt:lpstr>
      <vt:lpstr>Correlation using Scatter Graphs</vt:lpstr>
      <vt:lpstr>Weak , Moderate, Strong Correlations  </vt:lpstr>
      <vt:lpstr>Correlation is Not Causation</vt:lpstr>
      <vt:lpstr>PowerPoint 演示文稿</vt:lpstr>
      <vt:lpstr>STEP 3- Probability </vt:lpstr>
      <vt:lpstr>  THE BIG PICTURE OF STATISTICS </vt:lpstr>
      <vt:lpstr>Teaser </vt:lpstr>
      <vt:lpstr>Probability</vt:lpstr>
      <vt:lpstr>Sample Space </vt:lpstr>
      <vt:lpstr>Sample Spaces</vt:lpstr>
      <vt:lpstr>PowerPoint 演示文稿</vt:lpstr>
      <vt:lpstr>PowerPoint 演示文稿</vt:lpstr>
      <vt:lpstr>PowerPoint 演示文稿</vt:lpstr>
      <vt:lpstr>Which of the following events is most likely to occur ? </vt:lpstr>
      <vt:lpstr>Some Important Topics in Probability</vt:lpstr>
      <vt:lpstr>Sample Spaces and Probability</vt:lpstr>
      <vt:lpstr>Example : Gender of Children</vt:lpstr>
      <vt:lpstr>Example : Finding Complements(Not E)</vt:lpstr>
      <vt:lpstr>Example : Residence of People</vt:lpstr>
      <vt:lpstr>Probability</vt:lpstr>
      <vt:lpstr>Example : Blood Types</vt:lpstr>
      <vt:lpstr>Example : Blood Types</vt:lpstr>
      <vt:lpstr>Probability of Two or More Events</vt:lpstr>
      <vt:lpstr>Mutually Exclusive Events </vt:lpstr>
      <vt:lpstr> Addition Rules for Probability</vt:lpstr>
      <vt:lpstr>Example: Political Affiliation</vt:lpstr>
      <vt:lpstr>Example : Medical Staff</vt:lpstr>
      <vt:lpstr> Multiplication Rules </vt:lpstr>
      <vt:lpstr>Example : Tossing a Coin</vt:lpstr>
      <vt:lpstr>Example: Survey on Stress</vt:lpstr>
      <vt:lpstr>Testing For Independence </vt:lpstr>
      <vt:lpstr>Is Blood Type independednt of RH factor ?</vt:lpstr>
      <vt:lpstr>Which are dependent and independent events ?</vt:lpstr>
      <vt:lpstr> Conditional Probability </vt:lpstr>
      <vt:lpstr> Women in the Military</vt:lpstr>
      <vt:lpstr>Women in the Military</vt:lpstr>
      <vt:lpstr> Women in the Military</vt:lpstr>
      <vt:lpstr>Probability Distributions</vt:lpstr>
      <vt:lpstr>Example: Tossing Coins</vt:lpstr>
      <vt:lpstr>PowerPoint 演示文稿</vt:lpstr>
      <vt:lpstr>The Binomial Distribution</vt:lpstr>
      <vt:lpstr>Rolling a die </vt:lpstr>
      <vt:lpstr>The Poisson Distribution</vt:lpstr>
      <vt:lpstr>The Poisson Distribution</vt:lpstr>
      <vt:lpstr>Normal Distributions</vt:lpstr>
      <vt:lpstr>PowerPoint 演示文稿</vt:lpstr>
      <vt:lpstr>PowerPoint 演示文稿</vt:lpstr>
      <vt:lpstr>PowerPoint 演示文稿</vt:lpstr>
      <vt:lpstr>PowerPoint 演示文稿</vt:lpstr>
      <vt:lpstr>Standard Normal Distribution</vt:lpstr>
      <vt:lpstr>z value (Standard Value)</vt:lpstr>
      <vt:lpstr>A Normal Distribution as a Probability Distribution</vt:lpstr>
      <vt:lpstr> Applications of the Normal Distributions</vt:lpstr>
      <vt:lpstr>STEP 4- Inference</vt:lpstr>
      <vt:lpstr>PowerPoint 演示文稿</vt:lpstr>
      <vt:lpstr>PowerPoint 演示文稿</vt:lpstr>
      <vt:lpstr>PowerPoint 演示文稿</vt:lpstr>
      <vt:lpstr>Confidence Interval Formula</vt:lpstr>
      <vt:lpstr>PowerPoint 演示文稿</vt:lpstr>
      <vt:lpstr>HYPOTHESIS TESTING FLOWCHART</vt:lpstr>
      <vt:lpstr>Hypothesis Testing</vt:lpstr>
      <vt:lpstr>PowerPoint 演示文稿</vt:lpstr>
      <vt:lpstr>PowerPoint 演示文稿</vt:lpstr>
      <vt:lpstr>TESTS of SIGNIFICANCE aka Statistical Tests  </vt:lpstr>
      <vt:lpstr>Intro to ML </vt:lpstr>
      <vt:lpstr>What are AI, ML and DS?</vt:lpstr>
      <vt:lpstr>What is ML ?</vt:lpstr>
      <vt:lpstr>Traditional programming vs ML</vt:lpstr>
      <vt:lpstr>How does ML model look like in practice ?</vt:lpstr>
      <vt:lpstr>What is ML?</vt:lpstr>
      <vt:lpstr>Fundamental difference between stats &amp; ML</vt:lpstr>
      <vt:lpstr>Pop quiz</vt:lpstr>
      <vt:lpstr>THE ML DIAGRAM</vt:lpstr>
      <vt:lpstr>ML concepts </vt:lpstr>
      <vt:lpstr>Goal of Supervised Learning</vt:lpstr>
      <vt:lpstr>Supervised Learning in python </vt:lpstr>
      <vt:lpstr>Pop quiz</vt:lpstr>
      <vt:lpstr>Data Scientist Toolkit</vt:lpstr>
      <vt:lpstr>Model evaluation</vt:lpstr>
      <vt:lpstr>Model evaluation </vt:lpstr>
      <vt:lpstr>The Confusion Matrix </vt:lpstr>
      <vt:lpstr>PowerPoint 演示文稿</vt:lpstr>
      <vt:lpstr>Supervised Learning Steps-DEMO</vt:lpstr>
      <vt:lpstr>Resources</vt:lpstr>
      <vt:lpstr>THANK YOU !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dc:creator>
  <cp:lastModifiedBy>DavidPratap</cp:lastModifiedBy>
  <cp:revision>38</cp:revision>
  <dcterms:created xsi:type="dcterms:W3CDTF">2022-08-06T11:57:00Z</dcterms:created>
  <dcterms:modified xsi:type="dcterms:W3CDTF">2023-03-18T10:52:35Z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BE2FF679A8F74B88AF2EB3131BC61750</vt:lpwstr>
  </property>
  <property fmtid="{D5CDD505-2E9C-101B-9397-08002B2CF9AE}" pid="3" name="KSOProductBuildVer">
    <vt:lpwstr>1033-11.2.0.11486</vt:lpwstr>
  </property>
</Properties>
</file>